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5" r:id="rId5"/>
    <p:sldId id="264" r:id="rId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4BEF"/>
    <a:srgbClr val="C20095"/>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27" d="100"/>
          <a:sy n="127" d="100"/>
        </p:scale>
        <p:origin x="9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420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Parametric</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a:latin typeface="Arial" panose="020B0604020202020204" pitchFamily="34" charset="0"/>
                <a:cs typeface="Arial" panose="020B0604020202020204" pitchFamily="34" charset="0"/>
              </a:endParaRPr>
            </a:p>
            <a:p>
              <a:r>
                <a:rPr lang="en-US" sz="700">
                  <a:latin typeface="Arial" panose="020B0604020202020204" pitchFamily="34" charset="0"/>
                  <a:cs typeface="Arial" panose="020B0604020202020204" pitchFamily="34" charset="0"/>
                </a:rPr>
                <a:t>Term 1</a:t>
              </a:r>
              <a:endParaRPr lang="en-SG" sz="70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a:solidFill>
                    <a:srgbClr val="1CB857"/>
                  </a:solidFill>
                  <a:latin typeface="Arial" panose="020B0604020202020204" pitchFamily="34" charset="0"/>
                  <a:cs typeface="Arial" panose="020B0604020202020204" pitchFamily="34" charset="0"/>
                </a:rPr>
                <a:t>Course</a:t>
              </a:r>
              <a:endParaRPr lang="en-SG" sz="70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a:latin typeface="Arial" panose="020B0604020202020204" pitchFamily="34" charset="0"/>
                  <a:cs typeface="Arial" panose="020B0604020202020204" pitchFamily="34" charset="0"/>
                </a:rPr>
                <a:t>Computational</a:t>
              </a:r>
            </a:p>
            <a:p>
              <a:r>
                <a:rPr lang="en-US" sz="700">
                  <a:latin typeface="Arial" panose="020B0604020202020204" pitchFamily="34" charset="0"/>
                  <a:cs typeface="Arial" panose="020B0604020202020204" pitchFamily="34" charset="0"/>
                </a:rPr>
                <a:t>Design Thinking</a:t>
              </a:r>
              <a:endParaRPr lang="en-SG" sz="70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2310" y="3286763"/>
            <a:ext cx="1017698" cy="450014"/>
            <a:chOff x="292310" y="3286763"/>
            <a:chExt cx="1017698" cy="450014"/>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a:solidFill>
                    <a:srgbClr val="1CB857"/>
                  </a:solidFill>
                  <a:latin typeface="Arial" panose="020B0604020202020204" pitchFamily="34" charset="0"/>
                  <a:cs typeface="Arial" panose="020B0604020202020204" pitchFamily="34" charset="0"/>
                </a:rPr>
                <a:t>Student</a:t>
              </a:r>
              <a:endParaRPr lang="en-SG" sz="70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2310" y="3429000"/>
              <a:ext cx="1017698" cy="307777"/>
            </a:xfrm>
            <a:prstGeom prst="rect">
              <a:avLst/>
            </a:prstGeom>
            <a:noFill/>
          </p:spPr>
          <p:txBody>
            <a:bodyPr wrap="square" rtlCol="0">
              <a:spAutoFit/>
            </a:bodyPr>
            <a:lstStyle/>
            <a:p>
              <a:r>
                <a:rPr lang="en-US" sz="700">
                  <a:latin typeface="Arial" panose="020B0604020202020204" pitchFamily="34" charset="0"/>
                  <a:cs typeface="Arial" panose="020B0604020202020204" pitchFamily="34" charset="0"/>
                </a:rPr>
                <a:t>Song Wei </a:t>
              </a:r>
              <a:r>
                <a:rPr lang="en-US" sz="700" err="1">
                  <a:latin typeface="Arial" panose="020B0604020202020204" pitchFamily="34" charset="0"/>
                  <a:cs typeface="Arial" panose="020B0604020202020204" pitchFamily="34" charset="0"/>
                </a:rPr>
                <a:t>Jie</a:t>
              </a:r>
              <a:r>
                <a:rPr lang="en-US" sz="700">
                  <a:latin typeface="Arial" panose="020B0604020202020204" pitchFamily="34" charset="0"/>
                  <a:cs typeface="Arial" panose="020B0604020202020204" pitchFamily="34" charset="0"/>
                </a:rPr>
                <a:t> Eddy</a:t>
              </a:r>
            </a:p>
            <a:p>
              <a:r>
                <a:rPr lang="en-US" sz="700">
                  <a:latin typeface="Arial" panose="020B0604020202020204" pitchFamily="34" charset="0"/>
                  <a:cs typeface="Arial" panose="020B0604020202020204" pitchFamily="34" charset="0"/>
                </a:rPr>
                <a:t>1007957</a:t>
              </a:r>
              <a:endParaRPr lang="en-SG" sz="70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7" y="4070353"/>
            <a:ext cx="809088" cy="507832"/>
            <a:chOff x="297817" y="4070353"/>
            <a:chExt cx="809088" cy="507832"/>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a:solidFill>
                    <a:srgbClr val="1CB857"/>
                  </a:solidFill>
                  <a:latin typeface="Arial" panose="020B0604020202020204" pitchFamily="34" charset="0"/>
                  <a:cs typeface="Arial" panose="020B0604020202020204" pitchFamily="34" charset="0"/>
                </a:rPr>
                <a:t>Instructor</a:t>
              </a:r>
              <a:endParaRPr lang="en-SG" sz="70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809088" cy="307777"/>
            </a:xfrm>
            <a:prstGeom prst="rect">
              <a:avLst/>
            </a:prstGeom>
            <a:noFill/>
          </p:spPr>
          <p:txBody>
            <a:bodyPr wrap="square" rtlCol="0">
              <a:spAutoFit/>
            </a:bodyPr>
            <a:lstStyle/>
            <a:p>
              <a:r>
                <a:rPr lang="en-SG" sz="700">
                  <a:latin typeface="Arial" panose="020B0604020202020204" pitchFamily="34" charset="0"/>
                  <a:cs typeface="Arial" panose="020B0604020202020204" pitchFamily="34" charset="0"/>
                </a:rPr>
                <a:t>Geraldine Quek</a:t>
              </a:r>
            </a:p>
            <a:p>
              <a:r>
                <a:rPr lang="en-SG" sz="700">
                  <a:latin typeface="Arial" panose="020B0604020202020204" pitchFamily="34" charset="0"/>
                  <a:cs typeface="Arial" panose="020B0604020202020204" pitchFamily="34" charset="0"/>
                </a:rPr>
                <a:t>Instructor</a:t>
              </a:r>
              <a:endParaRPr lang="en-US" sz="70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a:solidFill>
                    <a:srgbClr val="1CB857"/>
                  </a:solidFill>
                  <a:latin typeface="Arial" panose="020B0604020202020204" pitchFamily="34" charset="0"/>
                  <a:cs typeface="Arial" panose="020B0604020202020204" pitchFamily="34" charset="0"/>
                </a:rPr>
                <a:t>Date</a:t>
              </a:r>
              <a:endParaRPr lang="en-SG" sz="70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a:latin typeface="Arial" panose="020B0604020202020204" pitchFamily="34" charset="0"/>
                  <a:cs typeface="Arial" panose="020B0604020202020204" pitchFamily="34" charset="0"/>
                </a:rPr>
                <a:t>2023</a:t>
              </a:r>
              <a:endParaRPr lang="en-SG" sz="70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432557" y="3156156"/>
            <a:ext cx="3175644" cy="3409431"/>
            <a:chOff x="1432557" y="3156156"/>
            <a:chExt cx="3175644" cy="3409431"/>
          </a:xfrm>
        </p:grpSpPr>
        <p:sp>
          <p:nvSpPr>
            <p:cNvPr id="24" name="TextBox 23">
              <a:extLst>
                <a:ext uri="{FF2B5EF4-FFF2-40B4-BE49-F238E27FC236}">
                  <a16:creationId xmlns:a16="http://schemas.microsoft.com/office/drawing/2014/main" id="{4AE40446-C29D-488D-8DD7-69E6FBAFA698}"/>
                </a:ext>
              </a:extLst>
            </p:cNvPr>
            <p:cNvSpPr txBox="1"/>
            <p:nvPr/>
          </p:nvSpPr>
          <p:spPr>
            <a:xfrm>
              <a:off x="1432557" y="3156156"/>
              <a:ext cx="3175644" cy="2185214"/>
            </a:xfrm>
            <a:prstGeom prst="rect">
              <a:avLst/>
            </a:prstGeom>
            <a:noFill/>
          </p:spPr>
          <p:txBody>
            <a:bodyPr wrap="square" rtlCol="0">
              <a:spAutoFit/>
            </a:bodyPr>
            <a:lstStyle/>
            <a:p>
              <a:r>
                <a:rPr lang="en-US" sz="800" b="1" dirty="0">
                  <a:solidFill>
                    <a:srgbClr val="B31261"/>
                  </a:solidFill>
                  <a:latin typeface="Consolas" panose="020B0609020204030204" pitchFamily="49" charset="0"/>
                </a:rPr>
                <a:t>&lt;Description&gt;</a:t>
              </a:r>
            </a:p>
            <a:p>
              <a:endParaRPr lang="en-US" sz="800" spc="-1" dirty="0">
                <a:solidFill>
                  <a:srgbClr val="B31261"/>
                </a:solidFill>
                <a:latin typeface="Consolas"/>
              </a:endParaRPr>
            </a:p>
            <a:p>
              <a:r>
                <a:rPr lang="en-US" sz="800" spc="-1" dirty="0">
                  <a:solidFill>
                    <a:srgbClr val="B31261"/>
                  </a:solidFill>
                  <a:latin typeface="Consolas"/>
                </a:rPr>
                <a:t>My parametric design is based on the Fibonacci sequence. From the increasing squares inside each rectangle to the spirals that increases in distance from the centre of my design, it is derived on the golden ratio of the Fibonacci sequence to create its shape. Due to the golden ratio of the Fibonacci sequence, the spirals coincide at different phases to form different shapes such as the taijitu shape or an octopus shape. Symmetries are also created due to the golden ratio.</a:t>
              </a:r>
            </a:p>
            <a:p>
              <a:endParaRPr lang="en-US" sz="800" spc="-1" dirty="0">
                <a:solidFill>
                  <a:srgbClr val="B31261"/>
                </a:solidFill>
                <a:latin typeface="Consolas"/>
              </a:endParaRPr>
            </a:p>
            <a:p>
              <a:r>
                <a:rPr lang="en-US" sz="800" spc="-1" dirty="0">
                  <a:solidFill>
                    <a:srgbClr val="B31261"/>
                  </a:solidFill>
                  <a:latin typeface="Consolas"/>
                </a:rPr>
                <a:t>The sine function is used to create the rippling effects of my design while also imitating the Fibonacci sequence through </a:t>
              </a:r>
              <a:r>
                <a:rPr lang="en-SG" sz="800" spc="-1" dirty="0">
                  <a:solidFill>
                    <a:srgbClr val="B31261"/>
                  </a:solidFill>
                  <a:latin typeface="Consolas"/>
                </a:rPr>
                <a:t>the expanding and concentric nature of a ripple.</a:t>
              </a:r>
              <a:endParaRPr lang="en-US" sz="800" spc="-1" dirty="0">
                <a:solidFill>
                  <a:srgbClr val="B31261"/>
                </a:solidFill>
                <a:latin typeface="Consolas"/>
              </a:endParaRP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a:solidFill>
                  <a:srgbClr val="B31261"/>
                </a:solidFill>
                <a:latin typeface="Consolas" panose="020B0609020204030204" pitchFamily="49"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a:latin typeface="Arial" panose="020B0604020202020204" pitchFamily="34" charset="0"/>
                <a:cs typeface="Arial" panose="020B0604020202020204" pitchFamily="34" charset="0"/>
              </a:rPr>
              <a:t>P1</a:t>
            </a:r>
            <a:endParaRPr lang="en-SG" sz="60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a:latin typeface="Arial" panose="020B0604020202020204" pitchFamily="34" charset="0"/>
                <a:cs typeface="Arial" panose="020B0604020202020204" pitchFamily="34" charset="0"/>
              </a:rPr>
              <a:t>P1</a:t>
            </a:r>
            <a:endParaRPr lang="en-SG" sz="6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2BEF58C-9826-9287-4CDB-82EB723594E7}"/>
              </a:ext>
            </a:extLst>
          </p:cNvPr>
          <p:cNvPicPr>
            <a:picLocks noChangeAspect="1"/>
          </p:cNvPicPr>
          <p:nvPr/>
        </p:nvPicPr>
        <p:blipFill rotWithShape="1">
          <a:blip r:embed="rId2">
            <a:extLst>
              <a:ext uri="{28A0092B-C50C-407E-A947-70E740481C1C}">
                <a14:useLocalDpi xmlns:a14="http://schemas.microsoft.com/office/drawing/2010/main" val="0"/>
              </a:ext>
            </a:extLst>
          </a:blip>
          <a:srcRect l="10307" t="1631" r="11113" b="13669"/>
          <a:stretch/>
        </p:blipFill>
        <p:spPr>
          <a:xfrm>
            <a:off x="4895012" y="1181577"/>
            <a:ext cx="4884809" cy="3949157"/>
          </a:xfrm>
          <a:prstGeom prst="rect">
            <a:avLst/>
          </a:prstGeom>
        </p:spPr>
      </p:pic>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ustomShape 1"/>
          <p:cNvSpPr/>
          <p:nvPr/>
        </p:nvSpPr>
        <p:spPr>
          <a:xfrm>
            <a:off x="1565772" y="877474"/>
            <a:ext cx="3113640" cy="4604422"/>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dirty="0">
                <a:solidFill>
                  <a:srgbClr val="B31261"/>
                </a:solidFill>
                <a:latin typeface="Consolas" panose="020B0609020204030204" pitchFamily="49" charset="0"/>
              </a:rPr>
              <a:t>&lt;Process of Design&gt;</a:t>
            </a:r>
          </a:p>
          <a:p>
            <a:r>
              <a:rPr lang="en-SG" sz="800" spc="-1" dirty="0">
                <a:solidFill>
                  <a:srgbClr val="B31261"/>
                </a:solidFill>
                <a:latin typeface="Consolas"/>
              </a:rPr>
              <a:t>The pictures in this slide also shows the progression of my design from the initial stages of my parametric design to the final design.</a:t>
            </a:r>
          </a:p>
          <a:p>
            <a:pPr algn="l">
              <a:spcBef>
                <a:spcPts val="0"/>
              </a:spcBef>
              <a:spcAft>
                <a:spcPts val="0"/>
              </a:spcAft>
            </a:pPr>
            <a:r>
              <a:rPr lang="en-SG" sz="800" spc="-1" dirty="0">
                <a:solidFill>
                  <a:srgbClr val="B31261"/>
                </a:solidFill>
                <a:latin typeface="Consolas"/>
              </a:rPr>
              <a:t>I used the Fibonacci sequence for its recursive function so that I could create the spirals that form my design. Fibonacci sequence also created squares of differing lengths inside of each other as seen in 1st picture. However, in the final design, I limited the maximum number of squares it can form increases to 3 to fit the dimensions of my square base. </a:t>
            </a:r>
          </a:p>
          <a:p>
            <a:pPr algn="l">
              <a:spcBef>
                <a:spcPts val="0"/>
              </a:spcBef>
              <a:spcAft>
                <a:spcPts val="0"/>
              </a:spcAft>
            </a:pPr>
            <a:endParaRPr lang="en-SG" sz="800" spc="-1" dirty="0">
              <a:solidFill>
                <a:srgbClr val="B31261"/>
              </a:solidFill>
              <a:latin typeface="Consolas"/>
            </a:endParaRPr>
          </a:p>
          <a:p>
            <a:r>
              <a:rPr lang="en-US" sz="800" b="1" dirty="0">
                <a:solidFill>
                  <a:srgbClr val="B31261"/>
                </a:solidFill>
                <a:latin typeface="Consolas" panose="020B0609020204030204" pitchFamily="49" charset="0"/>
              </a:rPr>
              <a:t>&lt;Consideration and </a:t>
            </a:r>
            <a:r>
              <a:rPr lang="en-GB" sz="800" b="1" dirty="0">
                <a:solidFill>
                  <a:srgbClr val="B31261"/>
                </a:solidFill>
                <a:latin typeface="Consolas" panose="020B0609020204030204" pitchFamily="49" charset="0"/>
              </a:rPr>
              <a:t>optimisation</a:t>
            </a:r>
            <a:r>
              <a:rPr lang="en-US" sz="800" b="1" dirty="0">
                <a:solidFill>
                  <a:srgbClr val="B31261"/>
                </a:solidFill>
                <a:latin typeface="Consolas" panose="020B0609020204030204" pitchFamily="49" charset="0"/>
              </a:rPr>
              <a:t>&gt;</a:t>
            </a:r>
            <a:endParaRPr lang="en-SG" sz="800" spc="-1" dirty="0">
              <a:solidFill>
                <a:srgbClr val="B31261"/>
              </a:solidFill>
              <a:latin typeface="Consolas"/>
            </a:endParaRPr>
          </a:p>
          <a:p>
            <a:pPr algn="l">
              <a:spcBef>
                <a:spcPts val="0"/>
              </a:spcBef>
              <a:spcAft>
                <a:spcPts val="0"/>
              </a:spcAft>
            </a:pPr>
            <a:r>
              <a:rPr lang="en-SG" sz="800" spc="-1" dirty="0">
                <a:solidFill>
                  <a:srgbClr val="B31261"/>
                </a:solidFill>
                <a:latin typeface="Consolas"/>
              </a:rPr>
              <a:t>Throughout the designing process, I had to create several limits to the maximum number of my parameters as firstly the Fibonacci sequence often results in the design getting bigger exponentially. Secondly, the optimisation of my design is so that the outcome of the design will not have unnecessary features while still conveying the design aspect of my parametric design. Lastly, it reduces the usage of the materials when printing as well as reducing printing time. A square base was created in order help maintain the structural integrity of my design during printing. </a:t>
            </a:r>
          </a:p>
          <a:p>
            <a:pPr algn="l">
              <a:spcBef>
                <a:spcPts val="0"/>
              </a:spcBef>
              <a:spcAft>
                <a:spcPts val="0"/>
              </a:spcAft>
            </a:pPr>
            <a:endParaRPr lang="en-SG" sz="800" spc="-1" dirty="0">
              <a:solidFill>
                <a:srgbClr val="B31261"/>
              </a:solidFill>
              <a:latin typeface="Consolas"/>
            </a:endParaRPr>
          </a:p>
          <a:p>
            <a:pPr>
              <a:lnSpc>
                <a:spcPct val="100000"/>
              </a:lnSpc>
            </a:pPr>
            <a:endParaRPr lang="en-US" sz="800" b="1" spc="-1" dirty="0">
              <a:solidFill>
                <a:srgbClr val="B31261"/>
              </a:solidFill>
              <a:latin typeface="Consolas"/>
            </a:endParaRPr>
          </a:p>
          <a:p>
            <a:pPr>
              <a:lnSpc>
                <a:spcPct val="100000"/>
              </a:lnSpc>
            </a:pPr>
            <a:endParaRPr lang="en-US" sz="800" b="1" spc="-1" dirty="0">
              <a:solidFill>
                <a:srgbClr val="B31261"/>
              </a:solidFill>
              <a:latin typeface="Consolas"/>
            </a:endParaRPr>
          </a:p>
          <a:p>
            <a:pPr>
              <a:lnSpc>
                <a:spcPct val="100000"/>
              </a:lnSpc>
            </a:pPr>
            <a:endParaRPr lang="en-US" sz="800" b="1" spc="-1" dirty="0">
              <a:solidFill>
                <a:srgbClr val="B31261"/>
              </a:solidFill>
              <a:latin typeface="Consolas"/>
            </a:endParaRPr>
          </a:p>
        </p:txBody>
      </p:sp>
      <p:sp>
        <p:nvSpPr>
          <p:cNvPr id="71" name="CustomShape 2"/>
          <p:cNvSpPr/>
          <p:nvPr/>
        </p:nvSpPr>
        <p:spPr>
          <a:xfrm>
            <a:off x="1476360" y="316080"/>
            <a:ext cx="2111040" cy="20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750" b="1" strike="noStrike" spc="-1">
                <a:solidFill>
                  <a:srgbClr val="000000"/>
                </a:solidFill>
                <a:latin typeface="Consolas"/>
                <a:ea typeface="DejaVu Sans"/>
              </a:rPr>
              <a:t>&lt;Computational Design Thinking&gt;</a:t>
            </a:r>
            <a:endParaRPr lang="en-US" sz="750" b="0" strike="noStrike" spc="-1">
              <a:latin typeface="Arial"/>
            </a:endParaRPr>
          </a:p>
        </p:txBody>
      </p:sp>
      <p:sp>
        <p:nvSpPr>
          <p:cNvPr id="72" name="CustomShape 3"/>
          <p:cNvSpPr/>
          <p:nvPr/>
        </p:nvSpPr>
        <p:spPr>
          <a:xfrm>
            <a:off x="6316920" y="316080"/>
            <a:ext cx="2111040" cy="20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750" b="1" strike="noStrike" spc="-1">
                <a:solidFill>
                  <a:srgbClr val="000000"/>
                </a:solidFill>
                <a:latin typeface="Consolas"/>
                <a:ea typeface="DejaVu Sans"/>
              </a:rPr>
              <a:t>&lt;Generative Design&gt;</a:t>
            </a:r>
            <a:endParaRPr lang="en-US" sz="750" b="0" strike="noStrike" spc="-1">
              <a:latin typeface="Arial"/>
            </a:endParaRPr>
          </a:p>
        </p:txBody>
      </p:sp>
      <p:sp>
        <p:nvSpPr>
          <p:cNvPr id="73" name="CustomShape 4"/>
          <p:cNvSpPr/>
          <p:nvPr/>
        </p:nvSpPr>
        <p:spPr>
          <a:xfrm>
            <a:off x="324000" y="324000"/>
            <a:ext cx="680400" cy="18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 b="0" strike="noStrike" spc="-1">
                <a:solidFill>
                  <a:srgbClr val="000000"/>
                </a:solidFill>
                <a:latin typeface="Arial"/>
                <a:ea typeface="DejaVu Sans"/>
              </a:rPr>
              <a:t>P2</a:t>
            </a:r>
            <a:endParaRPr lang="en-US" sz="600" b="0" strike="noStrike" spc="-1">
              <a:latin typeface="Arial"/>
            </a:endParaRPr>
          </a:p>
        </p:txBody>
      </p:sp>
      <p:sp>
        <p:nvSpPr>
          <p:cNvPr id="74" name="CustomShape 5"/>
          <p:cNvSpPr/>
          <p:nvPr/>
        </p:nvSpPr>
        <p:spPr>
          <a:xfrm>
            <a:off x="8863920" y="316080"/>
            <a:ext cx="680400" cy="18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600" b="0" strike="noStrike" spc="-1">
                <a:solidFill>
                  <a:srgbClr val="000000"/>
                </a:solidFill>
                <a:latin typeface="Arial"/>
                <a:ea typeface="DejaVu Sans"/>
              </a:rPr>
              <a:t>P2</a:t>
            </a:r>
            <a:endParaRPr lang="en-US" sz="600" b="0" strike="noStrike" spc="-1">
              <a:latin typeface="Arial"/>
            </a:endParaRPr>
          </a:p>
        </p:txBody>
      </p:sp>
      <p:sp>
        <p:nvSpPr>
          <p:cNvPr id="75" name="CustomShape 6"/>
          <p:cNvSpPr/>
          <p:nvPr/>
        </p:nvSpPr>
        <p:spPr>
          <a:xfrm>
            <a:off x="729720" y="5653800"/>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dirty="0">
                <a:solidFill>
                  <a:srgbClr val="1CB857"/>
                </a:solidFill>
                <a:latin typeface="Calibri"/>
                <a:ea typeface="DejaVu Sans"/>
              </a:rPr>
              <a:t>02</a:t>
            </a:r>
            <a:endParaRPr lang="en-US" sz="800" b="0" strike="noStrike" spc="-1" dirty="0">
              <a:latin typeface="Arial"/>
            </a:endParaRPr>
          </a:p>
        </p:txBody>
      </p:sp>
      <p:sp>
        <p:nvSpPr>
          <p:cNvPr id="76" name="CustomShape 7"/>
          <p:cNvSpPr/>
          <p:nvPr/>
        </p:nvSpPr>
        <p:spPr>
          <a:xfrm>
            <a:off x="729720" y="5872680"/>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a:solidFill>
                  <a:srgbClr val="1CB857"/>
                </a:solidFill>
                <a:latin typeface="Calibri"/>
                <a:ea typeface="DejaVu Sans"/>
              </a:rPr>
              <a:t>04</a:t>
            </a:r>
            <a:endParaRPr lang="en-US" sz="800" b="0" strike="noStrike" spc="-1">
              <a:latin typeface="Arial"/>
            </a:endParaRPr>
          </a:p>
        </p:txBody>
      </p:sp>
      <p:sp>
        <p:nvSpPr>
          <p:cNvPr id="79" name="CustomShape 10"/>
          <p:cNvSpPr/>
          <p:nvPr/>
        </p:nvSpPr>
        <p:spPr>
          <a:xfrm>
            <a:off x="415440" y="5653800"/>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dirty="0">
                <a:solidFill>
                  <a:srgbClr val="1CB857"/>
                </a:solidFill>
                <a:latin typeface="Calibri"/>
                <a:ea typeface="DejaVu Sans"/>
              </a:rPr>
              <a:t>01</a:t>
            </a:r>
            <a:endParaRPr lang="en-US" sz="800" b="0" strike="noStrike" spc="-1" dirty="0">
              <a:latin typeface="Arial"/>
            </a:endParaRPr>
          </a:p>
        </p:txBody>
      </p:sp>
      <p:sp>
        <p:nvSpPr>
          <p:cNvPr id="80" name="CustomShape 11"/>
          <p:cNvSpPr/>
          <p:nvPr/>
        </p:nvSpPr>
        <p:spPr>
          <a:xfrm>
            <a:off x="415440" y="5872680"/>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dirty="0">
                <a:solidFill>
                  <a:srgbClr val="1CB857"/>
                </a:solidFill>
                <a:latin typeface="Calibri"/>
                <a:ea typeface="DejaVu Sans"/>
              </a:rPr>
              <a:t>03</a:t>
            </a:r>
            <a:endParaRPr lang="en-US" sz="800" b="0" strike="noStrike" spc="-1" dirty="0">
              <a:latin typeface="Arial"/>
            </a:endParaRPr>
          </a:p>
        </p:txBody>
      </p:sp>
      <p:grpSp>
        <p:nvGrpSpPr>
          <p:cNvPr id="83" name="Group 14"/>
          <p:cNvGrpSpPr/>
          <p:nvPr/>
        </p:nvGrpSpPr>
        <p:grpSpPr>
          <a:xfrm>
            <a:off x="297720" y="4240080"/>
            <a:ext cx="1150200" cy="1483899"/>
            <a:chOff x="297720" y="4240080"/>
            <a:chExt cx="1150200" cy="1483899"/>
          </a:xfrm>
        </p:grpSpPr>
        <p:sp>
          <p:nvSpPr>
            <p:cNvPr id="84" name="CustomShape 15"/>
            <p:cNvSpPr/>
            <p:nvPr/>
          </p:nvSpPr>
          <p:spPr>
            <a:xfrm>
              <a:off x="297720" y="4240080"/>
              <a:ext cx="680400" cy="19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a:solidFill>
                    <a:srgbClr val="1CB857"/>
                  </a:solidFill>
                  <a:latin typeface="Arial"/>
                  <a:ea typeface="DejaVu Sans"/>
                </a:rPr>
                <a:t>Captions</a:t>
              </a:r>
              <a:endParaRPr lang="en-US" sz="700" b="0" strike="noStrike" spc="-1">
                <a:latin typeface="Arial"/>
              </a:endParaRPr>
            </a:p>
          </p:txBody>
        </p:sp>
        <p:sp>
          <p:nvSpPr>
            <p:cNvPr id="85" name="CustomShape 16"/>
            <p:cNvSpPr/>
            <p:nvPr/>
          </p:nvSpPr>
          <p:spPr>
            <a:xfrm>
              <a:off x="297720" y="4448160"/>
              <a:ext cx="1150200" cy="127581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dirty="0">
                  <a:solidFill>
                    <a:srgbClr val="000000"/>
                  </a:solidFill>
                  <a:latin typeface="Arial"/>
                  <a:ea typeface="DejaVu Sans"/>
                </a:rPr>
                <a:t>01 Expanding squares inside of each other</a:t>
              </a:r>
              <a:endParaRPr lang="en-US" sz="700" b="0" strike="noStrike" spc="-1" dirty="0">
                <a:latin typeface="Arial"/>
              </a:endParaRPr>
            </a:p>
            <a:p>
              <a:pPr>
                <a:lnSpc>
                  <a:spcPct val="100000"/>
                </a:lnSpc>
              </a:pPr>
              <a:r>
                <a:rPr lang="en-US" sz="700" b="0" strike="noStrike" spc="-1" dirty="0">
                  <a:solidFill>
                    <a:srgbClr val="000000"/>
                  </a:solidFill>
                  <a:latin typeface="Arial"/>
                  <a:ea typeface="DejaVu Sans"/>
                </a:rPr>
                <a:t>02 The first spiral</a:t>
              </a:r>
              <a:endParaRPr lang="en-US" sz="700" b="0" strike="noStrike" spc="-1" dirty="0">
                <a:latin typeface="Arial"/>
              </a:endParaRPr>
            </a:p>
            <a:p>
              <a:pPr>
                <a:lnSpc>
                  <a:spcPct val="100000"/>
                </a:lnSpc>
              </a:pPr>
              <a:r>
                <a:rPr lang="en-US" sz="700" b="0" strike="noStrike" spc="-1" dirty="0">
                  <a:solidFill>
                    <a:srgbClr val="000000"/>
                  </a:solidFill>
                  <a:latin typeface="Arial"/>
                  <a:ea typeface="DejaVu Sans"/>
                </a:rPr>
                <a:t>03 </a:t>
              </a:r>
              <a:r>
                <a:rPr lang="en-US" sz="700" spc="-1" dirty="0">
                  <a:solidFill>
                    <a:srgbClr val="000000"/>
                  </a:solidFill>
                  <a:latin typeface="Arial"/>
                  <a:ea typeface="DejaVu Sans"/>
                </a:rPr>
                <a:t>Creating multiple spirals</a:t>
              </a:r>
              <a:endParaRPr lang="en-US" sz="700" b="0" strike="noStrike" spc="-1" dirty="0">
                <a:solidFill>
                  <a:srgbClr val="000000"/>
                </a:solidFill>
                <a:latin typeface="Arial"/>
                <a:ea typeface="DejaVu Sans"/>
              </a:endParaRPr>
            </a:p>
            <a:p>
              <a:pPr>
                <a:lnSpc>
                  <a:spcPct val="100000"/>
                </a:lnSpc>
              </a:pPr>
              <a:r>
                <a:rPr lang="en-US" sz="700" b="0" strike="noStrike" spc="-1" dirty="0">
                  <a:solidFill>
                    <a:srgbClr val="000000"/>
                  </a:solidFill>
                  <a:latin typeface="Arial"/>
                  <a:ea typeface="DejaVu Sans"/>
                </a:rPr>
                <a:t>04 Final design </a:t>
              </a:r>
            </a:p>
            <a:p>
              <a:pPr>
                <a:lnSpc>
                  <a:spcPct val="100000"/>
                </a:lnSpc>
              </a:pPr>
              <a:r>
                <a:rPr lang="en-US" sz="700" b="0" strike="noStrike" spc="-1" dirty="0">
                  <a:solidFill>
                    <a:srgbClr val="000000"/>
                  </a:solidFill>
                  <a:latin typeface="Arial"/>
                  <a:ea typeface="DejaVu Sans"/>
                </a:rPr>
                <a:t>05 </a:t>
              </a:r>
              <a:r>
                <a:rPr lang="en-US" sz="700" spc="-1" dirty="0">
                  <a:solidFill>
                    <a:srgbClr val="000000"/>
                  </a:solidFill>
                  <a:latin typeface="Arial"/>
                  <a:ea typeface="DejaVu Sans"/>
                </a:rPr>
                <a:t>Final design with extrusion</a:t>
              </a:r>
            </a:p>
            <a:p>
              <a:pPr>
                <a:lnSpc>
                  <a:spcPct val="100000"/>
                </a:lnSpc>
              </a:pPr>
              <a:r>
                <a:rPr lang="en-US" sz="700" b="0" strike="noStrike" spc="-1" dirty="0">
                  <a:solidFill>
                    <a:srgbClr val="000000"/>
                  </a:solidFill>
                  <a:latin typeface="Arial"/>
                </a:rPr>
                <a:t>06 Rippling effect of the sine function</a:t>
              </a:r>
              <a:endParaRPr lang="en-US" sz="700" b="0" strike="noStrike" spc="-1" dirty="0">
                <a:latin typeface="Arial"/>
              </a:endParaRPr>
            </a:p>
            <a:p>
              <a:pPr>
                <a:lnSpc>
                  <a:spcPct val="100000"/>
                </a:lnSpc>
              </a:pPr>
              <a:endParaRPr lang="en-US" sz="700" b="0" strike="noStrike" spc="-1" dirty="0">
                <a:latin typeface="Arial"/>
              </a:endParaRPr>
            </a:p>
          </p:txBody>
        </p:sp>
      </p:grpSp>
      <p:grpSp>
        <p:nvGrpSpPr>
          <p:cNvPr id="5" name="Group 4">
            <a:extLst>
              <a:ext uri="{FF2B5EF4-FFF2-40B4-BE49-F238E27FC236}">
                <a16:creationId xmlns:a16="http://schemas.microsoft.com/office/drawing/2014/main" id="{C00A3004-AABB-1EA6-18AA-05AA673C7FA6}"/>
              </a:ext>
            </a:extLst>
          </p:cNvPr>
          <p:cNvGrpSpPr/>
          <p:nvPr/>
        </p:nvGrpSpPr>
        <p:grpSpPr>
          <a:xfrm>
            <a:off x="297816" y="580397"/>
            <a:ext cx="937273" cy="406459"/>
            <a:chOff x="297816" y="580397"/>
            <a:chExt cx="937273" cy="406459"/>
          </a:xfrm>
        </p:grpSpPr>
        <p:sp>
          <p:nvSpPr>
            <p:cNvPr id="7" name="TextBox 6">
              <a:extLst>
                <a:ext uri="{FF2B5EF4-FFF2-40B4-BE49-F238E27FC236}">
                  <a16:creationId xmlns:a16="http://schemas.microsoft.com/office/drawing/2014/main" id="{AC99C20D-FD97-AC44-F915-321C7CE0F466}"/>
                </a:ext>
              </a:extLst>
            </p:cNvPr>
            <p:cNvSpPr txBox="1"/>
            <p:nvPr/>
          </p:nvSpPr>
          <p:spPr>
            <a:xfrm>
              <a:off x="297817" y="580397"/>
              <a:ext cx="681990" cy="200055"/>
            </a:xfrm>
            <a:prstGeom prst="rect">
              <a:avLst/>
            </a:prstGeom>
            <a:noFill/>
          </p:spPr>
          <p:txBody>
            <a:bodyPr wrap="square" rtlCol="0">
              <a:spAutoFit/>
            </a:bodyPr>
            <a:lstStyle/>
            <a:p>
              <a:r>
                <a:rPr lang="en-US" sz="700">
                  <a:solidFill>
                    <a:srgbClr val="1CB857"/>
                  </a:solidFill>
                  <a:latin typeface="Arial" panose="020B0604020202020204" pitchFamily="34" charset="0"/>
                  <a:cs typeface="Arial" panose="020B0604020202020204" pitchFamily="34" charset="0"/>
                </a:rPr>
                <a:t>References</a:t>
              </a:r>
              <a:endParaRPr lang="en-SG" sz="700">
                <a:solidFill>
                  <a:srgbClr val="1CB8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78DA184-A6E5-DA0B-9AC5-822C5BE60999}"/>
                </a:ext>
              </a:extLst>
            </p:cNvPr>
            <p:cNvSpPr txBox="1"/>
            <p:nvPr/>
          </p:nvSpPr>
          <p:spPr>
            <a:xfrm>
              <a:off x="297816" y="786801"/>
              <a:ext cx="937273" cy="200055"/>
            </a:xfrm>
            <a:prstGeom prst="rect">
              <a:avLst/>
            </a:prstGeom>
            <a:noFill/>
          </p:spPr>
          <p:txBody>
            <a:bodyPr wrap="square" rtlCol="0">
              <a:spAutoFit/>
            </a:bodyPr>
            <a:lstStyle/>
            <a:p>
              <a:endParaRPr lang="en-SG" sz="700">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ED26E0EE-874F-40D9-E2A0-13C2E01CD837}"/>
              </a:ext>
            </a:extLst>
          </p:cNvPr>
          <p:cNvGrpSpPr/>
          <p:nvPr/>
        </p:nvGrpSpPr>
        <p:grpSpPr>
          <a:xfrm>
            <a:off x="297816" y="580397"/>
            <a:ext cx="937273" cy="406459"/>
            <a:chOff x="297816" y="580397"/>
            <a:chExt cx="937273" cy="406459"/>
          </a:xfrm>
        </p:grpSpPr>
        <p:sp>
          <p:nvSpPr>
            <p:cNvPr id="11" name="TextBox 10">
              <a:extLst>
                <a:ext uri="{FF2B5EF4-FFF2-40B4-BE49-F238E27FC236}">
                  <a16:creationId xmlns:a16="http://schemas.microsoft.com/office/drawing/2014/main" id="{115E4C74-21CB-18E0-65AF-F9DF0A69B879}"/>
                </a:ext>
              </a:extLst>
            </p:cNvPr>
            <p:cNvSpPr txBox="1"/>
            <p:nvPr/>
          </p:nvSpPr>
          <p:spPr>
            <a:xfrm>
              <a:off x="297817" y="580397"/>
              <a:ext cx="681990" cy="200055"/>
            </a:xfrm>
            <a:prstGeom prst="rect">
              <a:avLst/>
            </a:prstGeom>
            <a:noFill/>
          </p:spPr>
          <p:txBody>
            <a:bodyPr wrap="square" rtlCol="0">
              <a:spAutoFit/>
            </a:bodyPr>
            <a:lstStyle/>
            <a:p>
              <a:r>
                <a:rPr lang="en-US" sz="700">
                  <a:solidFill>
                    <a:srgbClr val="1CB857"/>
                  </a:solidFill>
                  <a:latin typeface="Arial" panose="020B0604020202020204" pitchFamily="34" charset="0"/>
                  <a:cs typeface="Arial" panose="020B0604020202020204" pitchFamily="34" charset="0"/>
                </a:rPr>
                <a:t>References</a:t>
              </a:r>
              <a:endParaRPr lang="en-SG" sz="700">
                <a:solidFill>
                  <a:srgbClr val="1CB85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331B93B-DFC6-2284-7F94-5C0966B939F2}"/>
                </a:ext>
              </a:extLst>
            </p:cNvPr>
            <p:cNvSpPr txBox="1"/>
            <p:nvPr/>
          </p:nvSpPr>
          <p:spPr>
            <a:xfrm>
              <a:off x="297816" y="786801"/>
              <a:ext cx="937273" cy="200055"/>
            </a:xfrm>
            <a:prstGeom prst="rect">
              <a:avLst/>
            </a:prstGeom>
            <a:noFill/>
          </p:spPr>
          <p:txBody>
            <a:bodyPr wrap="square" rtlCol="0">
              <a:spAutoFit/>
            </a:bodyPr>
            <a:lstStyle/>
            <a:p>
              <a:endParaRPr lang="en-SG" sz="700">
                <a:latin typeface="Arial" panose="020B0604020202020204" pitchFamily="34" charset="0"/>
                <a:cs typeface="Arial" panose="020B0604020202020204" pitchFamily="34" charset="0"/>
              </a:endParaRPr>
            </a:p>
          </p:txBody>
        </p:sp>
      </p:grpSp>
      <p:pic>
        <p:nvPicPr>
          <p:cNvPr id="6" name="Picture 5" descr="A group of squares in a row&#10;&#10;Description automatically generated">
            <a:extLst>
              <a:ext uri="{FF2B5EF4-FFF2-40B4-BE49-F238E27FC236}">
                <a16:creationId xmlns:a16="http://schemas.microsoft.com/office/drawing/2014/main" id="{2EA41E6B-2E73-8AF5-E663-6C6906D88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410" y="603360"/>
            <a:ext cx="2733188" cy="1537250"/>
          </a:xfrm>
          <a:prstGeom prst="rect">
            <a:avLst/>
          </a:prstGeom>
        </p:spPr>
      </p:pic>
      <p:pic>
        <p:nvPicPr>
          <p:cNvPr id="12" name="Picture 11" descr="A spiral of squares on a white background&#10;&#10;Description automatically generated">
            <a:extLst>
              <a:ext uri="{FF2B5EF4-FFF2-40B4-BE49-F238E27FC236}">
                <a16:creationId xmlns:a16="http://schemas.microsoft.com/office/drawing/2014/main" id="{5407C3E6-F535-8F82-3E43-F82781195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107" y="2603602"/>
            <a:ext cx="2111705" cy="1904400"/>
          </a:xfrm>
          <a:prstGeom prst="rect">
            <a:avLst/>
          </a:prstGeom>
        </p:spPr>
      </p:pic>
      <p:pic>
        <p:nvPicPr>
          <p:cNvPr id="18" name="Picture 17" descr="A group of buildings in a circle&#10;&#10;Description automatically generated">
            <a:extLst>
              <a:ext uri="{FF2B5EF4-FFF2-40B4-BE49-F238E27FC236}">
                <a16:creationId xmlns:a16="http://schemas.microsoft.com/office/drawing/2014/main" id="{4838CFC0-067E-4DFE-700D-A37AD1D2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556" y="4419894"/>
            <a:ext cx="2649468" cy="2128698"/>
          </a:xfrm>
          <a:prstGeom prst="rect">
            <a:avLst/>
          </a:prstGeom>
        </p:spPr>
      </p:pic>
      <p:sp>
        <p:nvSpPr>
          <p:cNvPr id="19" name="CustomShape 11">
            <a:extLst>
              <a:ext uri="{FF2B5EF4-FFF2-40B4-BE49-F238E27FC236}">
                <a16:creationId xmlns:a16="http://schemas.microsoft.com/office/drawing/2014/main" id="{67784838-BB63-0107-93EA-446BC73033D5}"/>
              </a:ext>
            </a:extLst>
          </p:cNvPr>
          <p:cNvSpPr/>
          <p:nvPr/>
        </p:nvSpPr>
        <p:spPr>
          <a:xfrm>
            <a:off x="417672" y="6091560"/>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dirty="0">
                <a:solidFill>
                  <a:srgbClr val="1CB857"/>
                </a:solidFill>
                <a:latin typeface="Calibri"/>
                <a:ea typeface="DejaVu Sans"/>
              </a:rPr>
              <a:t>05</a:t>
            </a:r>
            <a:endParaRPr lang="en-US" sz="800" b="0" strike="noStrike" spc="-1" dirty="0">
              <a:latin typeface="Arial"/>
            </a:endParaRPr>
          </a:p>
        </p:txBody>
      </p:sp>
      <p:sp>
        <p:nvSpPr>
          <p:cNvPr id="20" name="CustomShape 11">
            <a:extLst>
              <a:ext uri="{FF2B5EF4-FFF2-40B4-BE49-F238E27FC236}">
                <a16:creationId xmlns:a16="http://schemas.microsoft.com/office/drawing/2014/main" id="{576681EE-687C-934C-4BC5-38554033BC28}"/>
              </a:ext>
            </a:extLst>
          </p:cNvPr>
          <p:cNvSpPr/>
          <p:nvPr/>
        </p:nvSpPr>
        <p:spPr>
          <a:xfrm>
            <a:off x="718200" y="6094424"/>
            <a:ext cx="286200" cy="189720"/>
          </a:xfrm>
          <a:prstGeom prst="rect">
            <a:avLst/>
          </a:prstGeom>
          <a:noFill/>
          <a:ln w="648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0" tIns="54720" rIns="18360" bIns="0" anchor="b">
            <a:noAutofit/>
          </a:bodyPr>
          <a:lstStyle/>
          <a:p>
            <a:pPr algn="r">
              <a:lnSpc>
                <a:spcPct val="100000"/>
              </a:lnSpc>
            </a:pPr>
            <a:r>
              <a:rPr lang="en-US" sz="800" b="1" strike="noStrike" spc="-1" dirty="0">
                <a:solidFill>
                  <a:srgbClr val="1CB857"/>
                </a:solidFill>
                <a:latin typeface="Calibri"/>
                <a:ea typeface="DejaVu Sans"/>
              </a:rPr>
              <a:t>06</a:t>
            </a:r>
            <a:endParaRPr lang="en-US" sz="800" b="0" strike="noStrike" spc="-1" dirty="0">
              <a:latin typeface="Arial"/>
            </a:endParaRPr>
          </a:p>
        </p:txBody>
      </p:sp>
      <p:pic>
        <p:nvPicPr>
          <p:cNvPr id="22" name="Picture 21" descr="A spiral of squares on a white background&#10;&#10;Description automatically generated">
            <a:extLst>
              <a:ext uri="{FF2B5EF4-FFF2-40B4-BE49-F238E27FC236}">
                <a16:creationId xmlns:a16="http://schemas.microsoft.com/office/drawing/2014/main" id="{2515A7BD-52E0-C7BA-C5AF-711C211098CD}"/>
              </a:ext>
            </a:extLst>
          </p:cNvPr>
          <p:cNvPicPr>
            <a:picLocks noChangeAspect="1"/>
          </p:cNvPicPr>
          <p:nvPr/>
        </p:nvPicPr>
        <p:blipFill rotWithShape="1">
          <a:blip r:embed="rId5">
            <a:extLst>
              <a:ext uri="{28A0092B-C50C-407E-A947-70E740481C1C}">
                <a14:useLocalDpi xmlns:a14="http://schemas.microsoft.com/office/drawing/2010/main" val="0"/>
              </a:ext>
            </a:extLst>
          </a:blip>
          <a:srcRect t="7546"/>
          <a:stretch/>
        </p:blipFill>
        <p:spPr>
          <a:xfrm>
            <a:off x="7470961" y="520200"/>
            <a:ext cx="2206208" cy="1984764"/>
          </a:xfrm>
          <a:prstGeom prst="rect">
            <a:avLst/>
          </a:prstGeom>
        </p:spPr>
      </p:pic>
      <p:pic>
        <p:nvPicPr>
          <p:cNvPr id="24" name="Picture 23" descr="A black and white image of a spiral&#10;&#10;Description automatically generated">
            <a:extLst>
              <a:ext uri="{FF2B5EF4-FFF2-40B4-BE49-F238E27FC236}">
                <a16:creationId xmlns:a16="http://schemas.microsoft.com/office/drawing/2014/main" id="{63617648-D3BB-0331-7939-BCD8AE7ABB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3985" y="2223770"/>
            <a:ext cx="2129956" cy="2112751"/>
          </a:xfrm>
          <a:prstGeom prst="rect">
            <a:avLst/>
          </a:prstGeom>
        </p:spPr>
      </p:pic>
      <p:pic>
        <p:nvPicPr>
          <p:cNvPr id="28" name="Picture 27" descr="A black and white cityscape&#10;&#10;Description automatically generated">
            <a:extLst>
              <a:ext uri="{FF2B5EF4-FFF2-40B4-BE49-F238E27FC236}">
                <a16:creationId xmlns:a16="http://schemas.microsoft.com/office/drawing/2014/main" id="{8D3270EB-19B1-7E52-ABFD-9BABFA8FA5DF}"/>
              </a:ext>
            </a:extLst>
          </p:cNvPr>
          <p:cNvPicPr>
            <a:picLocks noChangeAspect="1"/>
          </p:cNvPicPr>
          <p:nvPr/>
        </p:nvPicPr>
        <p:blipFill rotWithShape="1">
          <a:blip r:embed="rId7">
            <a:extLst>
              <a:ext uri="{28A0092B-C50C-407E-A947-70E740481C1C}">
                <a14:useLocalDpi xmlns:a14="http://schemas.microsoft.com/office/drawing/2010/main" val="0"/>
              </a:ext>
            </a:extLst>
          </a:blip>
          <a:srcRect l="10595" t="9989" r="12872" b="16582"/>
          <a:stretch/>
        </p:blipFill>
        <p:spPr>
          <a:xfrm>
            <a:off x="7133024" y="4530359"/>
            <a:ext cx="2734663" cy="21016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a:latin typeface="Consolas" panose="020B0609020204030204" pitchFamily="49" charset="0"/>
              </a:rPr>
              <a:t>&lt;Computational Design Thinking&gt;</a:t>
            </a:r>
            <a:endParaRPr lang="en-SG" sz="750" b="1">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a:latin typeface="Consolas" panose="020B0609020204030204" pitchFamily="49" charset="0"/>
              </a:rPr>
              <a:t>&lt;Generative Design&gt;</a:t>
            </a:r>
            <a:endParaRPr lang="en-SG" sz="750" b="1">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a:latin typeface="Arial" panose="020B0604020202020204" pitchFamily="34" charset="0"/>
                <a:cs typeface="Arial" panose="020B0604020202020204" pitchFamily="34" charset="0"/>
              </a:rPr>
              <a:t>P6</a:t>
            </a:r>
            <a:endParaRPr lang="en-SG" sz="6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a:latin typeface="Arial" panose="020B0604020202020204" pitchFamily="34" charset="0"/>
                <a:cs typeface="Arial" panose="020B0604020202020204" pitchFamily="34" charset="0"/>
              </a:rPr>
              <a:t>P6</a:t>
            </a:r>
            <a:endParaRPr lang="en-SG" sz="600">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317913" y="5267213"/>
            <a:ext cx="1038224" cy="336123"/>
            <a:chOff x="317913" y="5748663"/>
            <a:chExt cx="1038224" cy="336123"/>
          </a:xfrm>
        </p:grpSpPr>
        <p:sp>
          <p:nvSpPr>
            <p:cNvPr id="54" name="TextBox 53">
              <a:extLst>
                <a:ext uri="{FF2B5EF4-FFF2-40B4-BE49-F238E27FC236}">
                  <a16:creationId xmlns:a16="http://schemas.microsoft.com/office/drawing/2014/main" id="{1D280181-4499-4BE6-9C8D-91A2BAE1F313}"/>
                </a:ext>
              </a:extLst>
            </p:cNvPr>
            <p:cNvSpPr txBox="1"/>
            <p:nvPr/>
          </p:nvSpPr>
          <p:spPr>
            <a:xfrm>
              <a:off x="317913" y="57486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317913" y="5884731"/>
              <a:ext cx="1038224"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9 Different variations</a:t>
              </a:r>
            </a:p>
          </p:txBody>
        </p:sp>
      </p:grpSp>
      <p:sp>
        <p:nvSpPr>
          <p:cNvPr id="19" name="Rectangle 18">
            <a:extLst>
              <a:ext uri="{FF2B5EF4-FFF2-40B4-BE49-F238E27FC236}">
                <a16:creationId xmlns:a16="http://schemas.microsoft.com/office/drawing/2014/main" id="{F79FBCF0-A447-23F0-78B1-6253BA8E9151}"/>
              </a:ext>
            </a:extLst>
          </p:cNvPr>
          <p:cNvSpPr/>
          <p:nvPr/>
        </p:nvSpPr>
        <p:spPr>
          <a:xfrm>
            <a:off x="391222" y="5721819"/>
            <a:ext cx="313432" cy="25477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20" name="Rectangle 19">
            <a:extLst>
              <a:ext uri="{FF2B5EF4-FFF2-40B4-BE49-F238E27FC236}">
                <a16:creationId xmlns:a16="http://schemas.microsoft.com/office/drawing/2014/main" id="{8E178D74-1F88-6BB9-1CB5-AEEE6F5DF9E3}"/>
              </a:ext>
            </a:extLst>
          </p:cNvPr>
          <p:cNvSpPr/>
          <p:nvPr/>
        </p:nvSpPr>
        <p:spPr>
          <a:xfrm>
            <a:off x="397252" y="5976595"/>
            <a:ext cx="308295" cy="25383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a:solidFill>
                  <a:srgbClr val="1CB857"/>
                </a:solidFill>
              </a:rPr>
              <a:t>04</a:t>
            </a:r>
            <a:endParaRPr lang="en-SG" sz="800" b="1">
              <a:solidFill>
                <a:srgbClr val="1CB857"/>
              </a:solidFill>
            </a:endParaRPr>
          </a:p>
        </p:txBody>
      </p:sp>
      <p:sp>
        <p:nvSpPr>
          <p:cNvPr id="21" name="Rectangle 20">
            <a:extLst>
              <a:ext uri="{FF2B5EF4-FFF2-40B4-BE49-F238E27FC236}">
                <a16:creationId xmlns:a16="http://schemas.microsoft.com/office/drawing/2014/main" id="{7E04265E-5EAD-AAC7-73EB-F0FECF2243B7}"/>
              </a:ext>
            </a:extLst>
          </p:cNvPr>
          <p:cNvSpPr/>
          <p:nvPr/>
        </p:nvSpPr>
        <p:spPr>
          <a:xfrm>
            <a:off x="1027747" y="5721819"/>
            <a:ext cx="308295" cy="25571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a:solidFill>
                  <a:srgbClr val="1CB857"/>
                </a:solidFill>
              </a:rPr>
              <a:t>03</a:t>
            </a:r>
            <a:endParaRPr lang="en-SG" sz="800" b="1">
              <a:solidFill>
                <a:srgbClr val="1CB857"/>
              </a:solidFill>
            </a:endParaRPr>
          </a:p>
        </p:txBody>
      </p:sp>
      <p:sp>
        <p:nvSpPr>
          <p:cNvPr id="22" name="Rectangle 21">
            <a:extLst>
              <a:ext uri="{FF2B5EF4-FFF2-40B4-BE49-F238E27FC236}">
                <a16:creationId xmlns:a16="http://schemas.microsoft.com/office/drawing/2014/main" id="{85057EDD-601F-257C-B7C3-85288E368A3A}"/>
              </a:ext>
            </a:extLst>
          </p:cNvPr>
          <p:cNvSpPr/>
          <p:nvPr/>
        </p:nvSpPr>
        <p:spPr>
          <a:xfrm>
            <a:off x="714035" y="5976594"/>
            <a:ext cx="308295" cy="2520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a:solidFill>
                  <a:srgbClr val="1CB857"/>
                </a:solidFill>
              </a:rPr>
              <a:t>05</a:t>
            </a:r>
            <a:endParaRPr lang="en-SG" sz="800" b="1">
              <a:solidFill>
                <a:srgbClr val="1CB857"/>
              </a:solidFill>
            </a:endParaRPr>
          </a:p>
        </p:txBody>
      </p:sp>
      <p:sp>
        <p:nvSpPr>
          <p:cNvPr id="23" name="Rectangle 22">
            <a:extLst>
              <a:ext uri="{FF2B5EF4-FFF2-40B4-BE49-F238E27FC236}">
                <a16:creationId xmlns:a16="http://schemas.microsoft.com/office/drawing/2014/main" id="{144AEDB1-E4E1-CEAB-DDAD-97689DB243B1}"/>
              </a:ext>
            </a:extLst>
          </p:cNvPr>
          <p:cNvSpPr/>
          <p:nvPr/>
        </p:nvSpPr>
        <p:spPr>
          <a:xfrm>
            <a:off x="713422" y="5721817"/>
            <a:ext cx="308295" cy="25571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24" name="Rectangle 23">
            <a:extLst>
              <a:ext uri="{FF2B5EF4-FFF2-40B4-BE49-F238E27FC236}">
                <a16:creationId xmlns:a16="http://schemas.microsoft.com/office/drawing/2014/main" id="{9C310964-0C4E-A722-BD73-488C6BA75C24}"/>
              </a:ext>
            </a:extLst>
          </p:cNvPr>
          <p:cNvSpPr/>
          <p:nvPr/>
        </p:nvSpPr>
        <p:spPr>
          <a:xfrm>
            <a:off x="1026854" y="5976594"/>
            <a:ext cx="308295" cy="2520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a:solidFill>
                  <a:srgbClr val="1CB857"/>
                </a:solidFill>
              </a:rPr>
              <a:t>06</a:t>
            </a:r>
            <a:endParaRPr lang="en-SG" sz="800" b="1">
              <a:solidFill>
                <a:srgbClr val="1CB857"/>
              </a:solidFill>
            </a:endParaRPr>
          </a:p>
        </p:txBody>
      </p:sp>
      <p:pic>
        <p:nvPicPr>
          <p:cNvPr id="13" name="Picture 12" descr="A black and white structure&#10;&#10;Description automatically generated with medium confidence">
            <a:extLst>
              <a:ext uri="{FF2B5EF4-FFF2-40B4-BE49-F238E27FC236}">
                <a16:creationId xmlns:a16="http://schemas.microsoft.com/office/drawing/2014/main" id="{B5D8FC7B-1C94-E01B-A6D3-8E852EBDB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060" y="2787700"/>
            <a:ext cx="1298312" cy="1933645"/>
          </a:xfrm>
          <a:prstGeom prst="rect">
            <a:avLst/>
          </a:prstGeom>
        </p:spPr>
      </p:pic>
      <p:pic>
        <p:nvPicPr>
          <p:cNvPr id="16" name="Picture 15" descr="A black and white image of a building&#10;&#10;Description automatically generated">
            <a:extLst>
              <a:ext uri="{FF2B5EF4-FFF2-40B4-BE49-F238E27FC236}">
                <a16:creationId xmlns:a16="http://schemas.microsoft.com/office/drawing/2014/main" id="{987CABBE-4317-2BF0-EC88-C2E07C80C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911" y="2796948"/>
            <a:ext cx="1636173" cy="1764000"/>
          </a:xfrm>
          <a:prstGeom prst="rect">
            <a:avLst/>
          </a:prstGeom>
        </p:spPr>
      </p:pic>
      <p:pic>
        <p:nvPicPr>
          <p:cNvPr id="26" name="Picture 25" descr="A black and white spiraling shapes&#10;&#10;Description automatically generated with medium confidence">
            <a:extLst>
              <a:ext uri="{FF2B5EF4-FFF2-40B4-BE49-F238E27FC236}">
                <a16:creationId xmlns:a16="http://schemas.microsoft.com/office/drawing/2014/main" id="{D176D3F1-3EF6-7168-E780-971E57EF0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784" y="3021523"/>
            <a:ext cx="1568118" cy="1330821"/>
          </a:xfrm>
          <a:prstGeom prst="rect">
            <a:avLst/>
          </a:prstGeom>
        </p:spPr>
      </p:pic>
      <p:pic>
        <p:nvPicPr>
          <p:cNvPr id="28" name="Picture 27" descr="A black and white image of a spiral&#10;&#10;Description automatically generated with medium confidence">
            <a:extLst>
              <a:ext uri="{FF2B5EF4-FFF2-40B4-BE49-F238E27FC236}">
                <a16:creationId xmlns:a16="http://schemas.microsoft.com/office/drawing/2014/main" id="{93037207-7877-A632-E99B-DD981D42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0823" y="911824"/>
            <a:ext cx="1476318" cy="1501200"/>
          </a:xfrm>
          <a:prstGeom prst="rect">
            <a:avLst/>
          </a:prstGeom>
        </p:spPr>
      </p:pic>
      <p:pic>
        <p:nvPicPr>
          <p:cNvPr id="30" name="Picture 29" descr="A spiral of squares and squares&#10;&#10;Description automatically generated with medium confidence">
            <a:extLst>
              <a:ext uri="{FF2B5EF4-FFF2-40B4-BE49-F238E27FC236}">
                <a16:creationId xmlns:a16="http://schemas.microsoft.com/office/drawing/2014/main" id="{204AE2AA-93AA-7FB6-701B-C9F7554FA5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4733" y="5026472"/>
            <a:ext cx="1473040" cy="1497122"/>
          </a:xfrm>
          <a:prstGeom prst="rect">
            <a:avLst/>
          </a:prstGeom>
        </p:spPr>
      </p:pic>
      <p:pic>
        <p:nvPicPr>
          <p:cNvPr id="32" name="Picture 31" descr="A spiral of black and white buildings&#10;&#10;Description automatically generated">
            <a:extLst>
              <a:ext uri="{FF2B5EF4-FFF2-40B4-BE49-F238E27FC236}">
                <a16:creationId xmlns:a16="http://schemas.microsoft.com/office/drawing/2014/main" id="{E36EFA05-99C3-8204-A371-4B698E08AE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2004" y="5030562"/>
            <a:ext cx="1605381" cy="1450672"/>
          </a:xfrm>
          <a:prstGeom prst="rect">
            <a:avLst/>
          </a:prstGeom>
        </p:spPr>
      </p:pic>
      <p:sp>
        <p:nvSpPr>
          <p:cNvPr id="34" name="TextBox 33">
            <a:extLst>
              <a:ext uri="{FF2B5EF4-FFF2-40B4-BE49-F238E27FC236}">
                <a16:creationId xmlns:a16="http://schemas.microsoft.com/office/drawing/2014/main" id="{307A9D27-E2A5-B17E-B7B1-CAE39129D58B}"/>
              </a:ext>
            </a:extLst>
          </p:cNvPr>
          <p:cNvSpPr txBox="1"/>
          <p:nvPr/>
        </p:nvSpPr>
        <p:spPr>
          <a:xfrm>
            <a:off x="1178413" y="1841495"/>
            <a:ext cx="2554602" cy="2923877"/>
          </a:xfrm>
          <a:prstGeom prst="rect">
            <a:avLst/>
          </a:prstGeom>
          <a:noFill/>
        </p:spPr>
        <p:txBody>
          <a:bodyPr wrap="square" rtlCol="0">
            <a:spAutoFit/>
          </a:bodyPr>
          <a:lstStyle/>
          <a:p>
            <a:r>
              <a:rPr lang="en-US" sz="800" b="1" dirty="0">
                <a:solidFill>
                  <a:srgbClr val="B31261"/>
                </a:solidFill>
                <a:latin typeface="Consolas" panose="020B0609020204030204" pitchFamily="49" charset="0"/>
              </a:rPr>
              <a:t>&lt;Variation matrices&gt;</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The below are the 3 parameters of my design and the possible variation of the shapes that can be created with the parameters. </a:t>
            </a:r>
          </a:p>
          <a:p>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Radius of the spirals</a:t>
            </a:r>
            <a:r>
              <a:rPr lang="en-GB" sz="800" dirty="0">
                <a:solidFill>
                  <a:srgbClr val="B31261"/>
                </a:solidFill>
                <a:latin typeface="Consolas" panose="020B0609020204030204" pitchFamily="49" charset="0"/>
              </a:rPr>
              <a:t> </a:t>
            </a: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The number of spirals</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a:t>
            </a:r>
            <a:r>
              <a:rPr lang="en-US" sz="800" dirty="0">
                <a:solidFill>
                  <a:srgbClr val="B31261"/>
                </a:solidFill>
                <a:latin typeface="Consolas" panose="020B0609020204030204" pitchFamily="49" charset="0"/>
              </a:rPr>
              <a:t>Extrusion of each square to create the rippling effect</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Parameter C is constant at 3.0 for all the matrices on this slide</a:t>
            </a:r>
          </a:p>
          <a:p>
            <a:r>
              <a:rPr lang="en-US" sz="800" dirty="0">
                <a:solidFill>
                  <a:srgbClr val="B31261"/>
                </a:solidFill>
                <a:latin typeface="Consolas" panose="020B0609020204030204" pitchFamily="49" charset="0"/>
              </a:rPr>
              <a:t>From 1</a:t>
            </a:r>
            <a:r>
              <a:rPr lang="en-US" sz="800" baseline="30000" dirty="0">
                <a:solidFill>
                  <a:srgbClr val="B31261"/>
                </a:solidFill>
                <a:latin typeface="Consolas" panose="020B0609020204030204" pitchFamily="49" charset="0"/>
              </a:rPr>
              <a:t>st</a:t>
            </a:r>
            <a:r>
              <a:rPr lang="en-US" sz="800" dirty="0">
                <a:solidFill>
                  <a:srgbClr val="B31261"/>
                </a:solidFill>
                <a:latin typeface="Consolas" panose="020B0609020204030204" pitchFamily="49" charset="0"/>
              </a:rPr>
              <a:t> to the 4</a:t>
            </a:r>
            <a:r>
              <a:rPr lang="en-US" sz="800" baseline="30000" dirty="0">
                <a:solidFill>
                  <a:srgbClr val="B31261"/>
                </a:solidFill>
                <a:latin typeface="Consolas" panose="020B0609020204030204" pitchFamily="49" charset="0"/>
              </a:rPr>
              <a:t>th</a:t>
            </a:r>
            <a:r>
              <a:rPr lang="en-US" sz="800" dirty="0">
                <a:solidFill>
                  <a:srgbClr val="B31261"/>
                </a:solidFill>
                <a:latin typeface="Consolas" panose="020B0609020204030204" pitchFamily="49" charset="0"/>
              </a:rPr>
              <a:t> is the variation of just parameter A increasing with B at a constant of 1</a:t>
            </a:r>
          </a:p>
          <a:p>
            <a:r>
              <a:rPr lang="en-US" sz="800" dirty="0">
                <a:solidFill>
                  <a:srgbClr val="B31261"/>
                </a:solidFill>
                <a:latin typeface="Consolas" panose="020B0609020204030204" pitchFamily="49" charset="0"/>
              </a:rPr>
              <a:t>5</a:t>
            </a:r>
            <a:r>
              <a:rPr lang="en-US" sz="800" baseline="30000" dirty="0">
                <a:solidFill>
                  <a:srgbClr val="B31261"/>
                </a:solidFill>
                <a:latin typeface="Consolas" panose="020B0609020204030204" pitchFamily="49" charset="0"/>
              </a:rPr>
              <a:t>th</a:t>
            </a:r>
            <a:r>
              <a:rPr lang="en-US" sz="800" dirty="0">
                <a:solidFill>
                  <a:srgbClr val="B31261"/>
                </a:solidFill>
                <a:latin typeface="Consolas" panose="020B0609020204030204" pitchFamily="49" charset="0"/>
              </a:rPr>
              <a:t> and 6</a:t>
            </a:r>
            <a:r>
              <a:rPr lang="en-US" sz="800" baseline="30000" dirty="0">
                <a:solidFill>
                  <a:srgbClr val="B31261"/>
                </a:solidFill>
                <a:latin typeface="Consolas" panose="020B0609020204030204" pitchFamily="49" charset="0"/>
              </a:rPr>
              <a:t>th</a:t>
            </a:r>
            <a:r>
              <a:rPr lang="en-US" sz="800" dirty="0">
                <a:solidFill>
                  <a:srgbClr val="B31261"/>
                </a:solidFill>
                <a:latin typeface="Consolas" panose="020B0609020204030204" pitchFamily="49" charset="0"/>
              </a:rPr>
              <a:t> is variation of parameter A increasing with B at a constant of 30</a:t>
            </a:r>
          </a:p>
          <a:p>
            <a:r>
              <a:rPr lang="en-US" sz="800" dirty="0">
                <a:solidFill>
                  <a:srgbClr val="B31261"/>
                </a:solidFill>
                <a:latin typeface="Consolas" panose="020B0609020204030204" pitchFamily="49" charset="0"/>
              </a:rPr>
              <a:t>7</a:t>
            </a:r>
            <a:r>
              <a:rPr lang="en-US" sz="800" baseline="30000" dirty="0">
                <a:solidFill>
                  <a:srgbClr val="B31261"/>
                </a:solidFill>
                <a:latin typeface="Consolas" panose="020B0609020204030204" pitchFamily="49" charset="0"/>
              </a:rPr>
              <a:t>th</a:t>
            </a:r>
            <a:r>
              <a:rPr lang="en-US" sz="800" dirty="0">
                <a:solidFill>
                  <a:srgbClr val="B31261"/>
                </a:solidFill>
                <a:latin typeface="Consolas" panose="020B0609020204030204" pitchFamily="49" charset="0"/>
              </a:rPr>
              <a:t> </a:t>
            </a:r>
          </a:p>
          <a:p>
            <a:r>
              <a:rPr lang="en-US" sz="800" dirty="0">
                <a:solidFill>
                  <a:srgbClr val="B31261"/>
                </a:solidFill>
                <a:latin typeface="Consolas" panose="020B0609020204030204" pitchFamily="49" charset="0"/>
              </a:rPr>
              <a:t>8</a:t>
            </a:r>
            <a:r>
              <a:rPr lang="en-US" sz="800" baseline="30000" dirty="0">
                <a:solidFill>
                  <a:srgbClr val="B31261"/>
                </a:solidFill>
                <a:latin typeface="Consolas" panose="020B0609020204030204" pitchFamily="49" charset="0"/>
              </a:rPr>
              <a:t>TH</a:t>
            </a:r>
            <a:r>
              <a:rPr lang="en-US" sz="800" dirty="0">
                <a:solidFill>
                  <a:srgbClr val="B31261"/>
                </a:solidFill>
                <a:latin typeface="Consolas" panose="020B0609020204030204" pitchFamily="49" charset="0"/>
              </a:rPr>
              <a:t> and 9</a:t>
            </a:r>
            <a:r>
              <a:rPr lang="en-US" sz="800" baseline="30000" dirty="0">
                <a:solidFill>
                  <a:srgbClr val="B31261"/>
                </a:solidFill>
                <a:latin typeface="Consolas" panose="020B0609020204030204" pitchFamily="49" charset="0"/>
              </a:rPr>
              <a:t>th</a:t>
            </a:r>
            <a:r>
              <a:rPr lang="en-US" sz="800" dirty="0">
                <a:solidFill>
                  <a:srgbClr val="B31261"/>
                </a:solidFill>
                <a:latin typeface="Consolas" panose="020B0609020204030204" pitchFamily="49" charset="0"/>
              </a:rPr>
              <a:t> is a variation of parameter B increasing with parameter A at a constant of 30</a:t>
            </a:r>
          </a:p>
          <a:p>
            <a:endParaRPr lang="en-GB" sz="800" dirty="0">
              <a:solidFill>
                <a:srgbClr val="B31261"/>
              </a:solidFill>
              <a:latin typeface="Consolas" panose="020B0609020204030204" pitchFamily="49" charset="0"/>
            </a:endParaRPr>
          </a:p>
        </p:txBody>
      </p:sp>
      <p:sp>
        <p:nvSpPr>
          <p:cNvPr id="38" name="TextBox 37">
            <a:extLst>
              <a:ext uri="{FF2B5EF4-FFF2-40B4-BE49-F238E27FC236}">
                <a16:creationId xmlns:a16="http://schemas.microsoft.com/office/drawing/2014/main" id="{99919103-5555-B85B-A881-8823866FC646}"/>
              </a:ext>
            </a:extLst>
          </p:cNvPr>
          <p:cNvSpPr txBox="1"/>
          <p:nvPr/>
        </p:nvSpPr>
        <p:spPr>
          <a:xfrm>
            <a:off x="7928065" y="4606406"/>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30</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30</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sp>
        <p:nvSpPr>
          <p:cNvPr id="39" name="TextBox 38">
            <a:extLst>
              <a:ext uri="{FF2B5EF4-FFF2-40B4-BE49-F238E27FC236}">
                <a16:creationId xmlns:a16="http://schemas.microsoft.com/office/drawing/2014/main" id="{110080E9-A1F4-FAAC-5A89-2EA3BE50218D}"/>
              </a:ext>
            </a:extLst>
          </p:cNvPr>
          <p:cNvSpPr txBox="1"/>
          <p:nvPr/>
        </p:nvSpPr>
        <p:spPr>
          <a:xfrm>
            <a:off x="6157226" y="4629274"/>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30</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12</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sp>
        <p:nvSpPr>
          <p:cNvPr id="40" name="TextBox 39">
            <a:extLst>
              <a:ext uri="{FF2B5EF4-FFF2-40B4-BE49-F238E27FC236}">
                <a16:creationId xmlns:a16="http://schemas.microsoft.com/office/drawing/2014/main" id="{E120C2A7-BAEE-8892-9BDA-AD880B49306E}"/>
              </a:ext>
            </a:extLst>
          </p:cNvPr>
          <p:cNvSpPr txBox="1"/>
          <p:nvPr/>
        </p:nvSpPr>
        <p:spPr>
          <a:xfrm>
            <a:off x="4401261" y="4618819"/>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12</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12</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sp>
        <p:nvSpPr>
          <p:cNvPr id="41" name="TextBox 40">
            <a:extLst>
              <a:ext uri="{FF2B5EF4-FFF2-40B4-BE49-F238E27FC236}">
                <a16:creationId xmlns:a16="http://schemas.microsoft.com/office/drawing/2014/main" id="{D0B41996-2267-0B2B-4DA2-9977B42C0D17}"/>
              </a:ext>
            </a:extLst>
          </p:cNvPr>
          <p:cNvSpPr txBox="1"/>
          <p:nvPr/>
        </p:nvSpPr>
        <p:spPr>
          <a:xfrm>
            <a:off x="7746606" y="515679"/>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12</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1</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sp>
        <p:nvSpPr>
          <p:cNvPr id="42" name="TextBox 41">
            <a:extLst>
              <a:ext uri="{FF2B5EF4-FFF2-40B4-BE49-F238E27FC236}">
                <a16:creationId xmlns:a16="http://schemas.microsoft.com/office/drawing/2014/main" id="{30B0F8CA-2E7C-D124-ECC4-326B67914631}"/>
              </a:ext>
            </a:extLst>
          </p:cNvPr>
          <p:cNvSpPr txBox="1"/>
          <p:nvPr/>
        </p:nvSpPr>
        <p:spPr>
          <a:xfrm>
            <a:off x="6238280" y="2514374"/>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1</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30</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sp>
        <p:nvSpPr>
          <p:cNvPr id="43" name="TextBox 42">
            <a:extLst>
              <a:ext uri="{FF2B5EF4-FFF2-40B4-BE49-F238E27FC236}">
                <a16:creationId xmlns:a16="http://schemas.microsoft.com/office/drawing/2014/main" id="{BF610F42-D1CA-2989-8F86-CB173B2F6BFE}"/>
              </a:ext>
            </a:extLst>
          </p:cNvPr>
          <p:cNvSpPr txBox="1"/>
          <p:nvPr/>
        </p:nvSpPr>
        <p:spPr>
          <a:xfrm>
            <a:off x="4345556" y="2566116"/>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30</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1</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pic>
        <p:nvPicPr>
          <p:cNvPr id="46" name="Picture 45" descr="A black and white image of a building&#10;&#10;Description automatically generated">
            <a:extLst>
              <a:ext uri="{FF2B5EF4-FFF2-40B4-BE49-F238E27FC236}">
                <a16:creationId xmlns:a16="http://schemas.microsoft.com/office/drawing/2014/main" id="{721B6310-BB37-4D08-7879-BA22C52356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9316" y="860684"/>
            <a:ext cx="1474746" cy="1705432"/>
          </a:xfrm>
          <a:prstGeom prst="rect">
            <a:avLst/>
          </a:prstGeom>
        </p:spPr>
      </p:pic>
      <p:sp>
        <p:nvSpPr>
          <p:cNvPr id="47" name="TextBox 46">
            <a:extLst>
              <a:ext uri="{FF2B5EF4-FFF2-40B4-BE49-F238E27FC236}">
                <a16:creationId xmlns:a16="http://schemas.microsoft.com/office/drawing/2014/main" id="{12E63CF8-0327-D41E-C6A8-F00080659F31}"/>
              </a:ext>
            </a:extLst>
          </p:cNvPr>
          <p:cNvSpPr txBox="1"/>
          <p:nvPr/>
        </p:nvSpPr>
        <p:spPr>
          <a:xfrm>
            <a:off x="6253325" y="490899"/>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5</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1</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sp>
        <p:nvSpPr>
          <p:cNvPr id="48" name="TextBox 47">
            <a:extLst>
              <a:ext uri="{FF2B5EF4-FFF2-40B4-BE49-F238E27FC236}">
                <a16:creationId xmlns:a16="http://schemas.microsoft.com/office/drawing/2014/main" id="{208C788A-EF4F-A80A-D419-CB1093AE93F8}"/>
              </a:ext>
            </a:extLst>
          </p:cNvPr>
          <p:cNvSpPr txBox="1"/>
          <p:nvPr/>
        </p:nvSpPr>
        <p:spPr>
          <a:xfrm>
            <a:off x="8009609" y="2505413"/>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5</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30</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pic>
        <p:nvPicPr>
          <p:cNvPr id="50" name="Picture 49" descr="A black and white image of a flower&#10;&#10;Description automatically generated">
            <a:extLst>
              <a:ext uri="{FF2B5EF4-FFF2-40B4-BE49-F238E27FC236}">
                <a16:creationId xmlns:a16="http://schemas.microsoft.com/office/drawing/2014/main" id="{4600C9B2-516B-4E90-7ADD-32FC8E3D82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4996" y="851188"/>
            <a:ext cx="1765483" cy="1705432"/>
          </a:xfrm>
          <a:prstGeom prst="rect">
            <a:avLst/>
          </a:prstGeom>
        </p:spPr>
      </p:pic>
      <p:sp>
        <p:nvSpPr>
          <p:cNvPr id="51" name="TextBox 50">
            <a:extLst>
              <a:ext uri="{FF2B5EF4-FFF2-40B4-BE49-F238E27FC236}">
                <a16:creationId xmlns:a16="http://schemas.microsoft.com/office/drawing/2014/main" id="{EA90D305-DD18-8054-830C-41BBEAF9FB08}"/>
              </a:ext>
            </a:extLst>
          </p:cNvPr>
          <p:cNvSpPr txBox="1"/>
          <p:nvPr/>
        </p:nvSpPr>
        <p:spPr>
          <a:xfrm>
            <a:off x="4486492" y="501250"/>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1</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1</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pic>
        <p:nvPicPr>
          <p:cNvPr id="56" name="Picture 55" descr="A black and white building&#10;&#10;Description automatically generated">
            <a:extLst>
              <a:ext uri="{FF2B5EF4-FFF2-40B4-BE49-F238E27FC236}">
                <a16:creationId xmlns:a16="http://schemas.microsoft.com/office/drawing/2014/main" id="{E8F101D5-83F4-DD22-992B-EB74204135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0823" y="5012880"/>
            <a:ext cx="2013013" cy="1615521"/>
          </a:xfrm>
          <a:prstGeom prst="rect">
            <a:avLst/>
          </a:prstGeom>
        </p:spPr>
      </p:pic>
      <p:sp>
        <p:nvSpPr>
          <p:cNvPr id="58" name="Rectangle 57">
            <a:extLst>
              <a:ext uri="{FF2B5EF4-FFF2-40B4-BE49-F238E27FC236}">
                <a16:creationId xmlns:a16="http://schemas.microsoft.com/office/drawing/2014/main" id="{3D7D1218-0198-5B33-C62A-A58B7DEB5343}"/>
              </a:ext>
            </a:extLst>
          </p:cNvPr>
          <p:cNvSpPr/>
          <p:nvPr/>
        </p:nvSpPr>
        <p:spPr>
          <a:xfrm>
            <a:off x="391222" y="6229223"/>
            <a:ext cx="318615" cy="25383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07</a:t>
            </a:r>
            <a:endParaRPr lang="en-SG" sz="800" b="1" dirty="0">
              <a:solidFill>
                <a:srgbClr val="1CB857"/>
              </a:solidFill>
            </a:endParaRPr>
          </a:p>
        </p:txBody>
      </p:sp>
      <p:sp>
        <p:nvSpPr>
          <p:cNvPr id="59" name="Rectangle 58">
            <a:extLst>
              <a:ext uri="{FF2B5EF4-FFF2-40B4-BE49-F238E27FC236}">
                <a16:creationId xmlns:a16="http://schemas.microsoft.com/office/drawing/2014/main" id="{739EB94F-0293-63A6-BB03-25FF41178510}"/>
              </a:ext>
            </a:extLst>
          </p:cNvPr>
          <p:cNvSpPr/>
          <p:nvPr/>
        </p:nvSpPr>
        <p:spPr>
          <a:xfrm>
            <a:off x="718325" y="6229222"/>
            <a:ext cx="308295" cy="2520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08</a:t>
            </a:r>
            <a:endParaRPr lang="en-SG" sz="800" b="1" dirty="0">
              <a:solidFill>
                <a:srgbClr val="1CB857"/>
              </a:solidFill>
            </a:endParaRPr>
          </a:p>
        </p:txBody>
      </p:sp>
      <p:sp>
        <p:nvSpPr>
          <p:cNvPr id="60" name="Rectangle 59">
            <a:extLst>
              <a:ext uri="{FF2B5EF4-FFF2-40B4-BE49-F238E27FC236}">
                <a16:creationId xmlns:a16="http://schemas.microsoft.com/office/drawing/2014/main" id="{AF4A70B8-E4DD-06DC-99F7-E97F8ABDA831}"/>
              </a:ext>
            </a:extLst>
          </p:cNvPr>
          <p:cNvSpPr/>
          <p:nvPr/>
        </p:nvSpPr>
        <p:spPr>
          <a:xfrm>
            <a:off x="1031144" y="6229222"/>
            <a:ext cx="308295" cy="2520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09</a:t>
            </a:r>
            <a:endParaRPr lang="en-SG" sz="800" b="1" dirty="0">
              <a:solidFill>
                <a:srgbClr val="1CB857"/>
              </a:solidFill>
            </a:endParaRPr>
          </a:p>
        </p:txBody>
      </p:sp>
    </p:spTree>
    <p:extLst>
      <p:ext uri="{BB962C8B-B14F-4D97-AF65-F5344CB8AC3E}">
        <p14:creationId xmlns:p14="http://schemas.microsoft.com/office/powerpoint/2010/main" val="143160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a:latin typeface="Consolas" panose="020B0609020204030204" pitchFamily="49" charset="0"/>
              </a:rPr>
              <a:t>&lt;Computational Design Thinking&gt;</a:t>
            </a:r>
            <a:endParaRPr lang="en-SG" sz="750" b="1">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a:latin typeface="Consolas" panose="020B0609020204030204" pitchFamily="49" charset="0"/>
              </a:rPr>
              <a:t>&lt;Generative Design&gt;</a:t>
            </a:r>
            <a:endParaRPr lang="en-SG" sz="750" b="1">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a:latin typeface="Arial" panose="020B0604020202020204" pitchFamily="34" charset="0"/>
                <a:cs typeface="Arial" panose="020B0604020202020204" pitchFamily="34" charset="0"/>
              </a:rPr>
              <a:t>P6</a:t>
            </a:r>
            <a:endParaRPr lang="en-SG" sz="6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a:latin typeface="Arial" panose="020B0604020202020204" pitchFamily="34" charset="0"/>
                <a:cs typeface="Arial" panose="020B0604020202020204" pitchFamily="34" charset="0"/>
              </a:rPr>
              <a:t>P6</a:t>
            </a:r>
            <a:endParaRPr lang="en-SG" sz="60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79FBCF0-A447-23F0-78B1-6253BA8E9151}"/>
              </a:ext>
            </a:extLst>
          </p:cNvPr>
          <p:cNvSpPr/>
          <p:nvPr/>
        </p:nvSpPr>
        <p:spPr>
          <a:xfrm>
            <a:off x="391222" y="5721819"/>
            <a:ext cx="313432" cy="25477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20" name="Rectangle 19">
            <a:extLst>
              <a:ext uri="{FF2B5EF4-FFF2-40B4-BE49-F238E27FC236}">
                <a16:creationId xmlns:a16="http://schemas.microsoft.com/office/drawing/2014/main" id="{8E178D74-1F88-6BB9-1CB5-AEEE6F5DF9E3}"/>
              </a:ext>
            </a:extLst>
          </p:cNvPr>
          <p:cNvSpPr/>
          <p:nvPr/>
        </p:nvSpPr>
        <p:spPr>
          <a:xfrm>
            <a:off x="713422" y="5985336"/>
            <a:ext cx="308295" cy="25383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a:solidFill>
                  <a:srgbClr val="1CB857"/>
                </a:solidFill>
              </a:rPr>
              <a:t>04</a:t>
            </a:r>
            <a:endParaRPr lang="en-SG" sz="800" b="1">
              <a:solidFill>
                <a:srgbClr val="1CB857"/>
              </a:solidFill>
            </a:endParaRPr>
          </a:p>
        </p:txBody>
      </p:sp>
      <p:sp>
        <p:nvSpPr>
          <p:cNvPr id="21" name="Rectangle 20">
            <a:extLst>
              <a:ext uri="{FF2B5EF4-FFF2-40B4-BE49-F238E27FC236}">
                <a16:creationId xmlns:a16="http://schemas.microsoft.com/office/drawing/2014/main" id="{7E04265E-5EAD-AAC7-73EB-F0FECF2243B7}"/>
              </a:ext>
            </a:extLst>
          </p:cNvPr>
          <p:cNvSpPr/>
          <p:nvPr/>
        </p:nvSpPr>
        <p:spPr>
          <a:xfrm>
            <a:off x="405127" y="5985336"/>
            <a:ext cx="308295" cy="25571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sp>
        <p:nvSpPr>
          <p:cNvPr id="23" name="Rectangle 22">
            <a:extLst>
              <a:ext uri="{FF2B5EF4-FFF2-40B4-BE49-F238E27FC236}">
                <a16:creationId xmlns:a16="http://schemas.microsoft.com/office/drawing/2014/main" id="{144AEDB1-E4E1-CEAB-DDAD-97689DB243B1}"/>
              </a:ext>
            </a:extLst>
          </p:cNvPr>
          <p:cNvSpPr/>
          <p:nvPr/>
        </p:nvSpPr>
        <p:spPr>
          <a:xfrm>
            <a:off x="713422" y="5721817"/>
            <a:ext cx="308295" cy="25571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34" name="TextBox 33">
            <a:extLst>
              <a:ext uri="{FF2B5EF4-FFF2-40B4-BE49-F238E27FC236}">
                <a16:creationId xmlns:a16="http://schemas.microsoft.com/office/drawing/2014/main" id="{307A9D27-E2A5-B17E-B7B1-CAE39129D58B}"/>
              </a:ext>
            </a:extLst>
          </p:cNvPr>
          <p:cNvSpPr txBox="1"/>
          <p:nvPr/>
        </p:nvSpPr>
        <p:spPr>
          <a:xfrm>
            <a:off x="1178413" y="1841495"/>
            <a:ext cx="2554602" cy="2308324"/>
          </a:xfrm>
          <a:prstGeom prst="rect">
            <a:avLst/>
          </a:prstGeom>
          <a:noFill/>
        </p:spPr>
        <p:txBody>
          <a:bodyPr wrap="square" rtlCol="0">
            <a:spAutoFit/>
          </a:bodyPr>
          <a:lstStyle/>
          <a:p>
            <a:r>
              <a:rPr lang="en-US" sz="800" b="1" dirty="0">
                <a:solidFill>
                  <a:srgbClr val="B31261"/>
                </a:solidFill>
                <a:latin typeface="Consolas" panose="020B0609020204030204" pitchFamily="49" charset="0"/>
              </a:rPr>
              <a:t>&lt;Variation matrices part 2&gt;</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The below are the 3 parameters of my design and the variation of the shapes that can be created with the parameters</a:t>
            </a:r>
          </a:p>
          <a:p>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Radius of the spirals</a:t>
            </a:r>
            <a:r>
              <a:rPr lang="en-GB" sz="800" dirty="0">
                <a:solidFill>
                  <a:srgbClr val="B31261"/>
                </a:solidFill>
                <a:latin typeface="Consolas" panose="020B0609020204030204" pitchFamily="49" charset="0"/>
              </a:rPr>
              <a:t> </a:t>
            </a: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The number of spirals</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a:t>
            </a:r>
            <a:r>
              <a:rPr lang="en-US" sz="800" dirty="0">
                <a:solidFill>
                  <a:srgbClr val="B31261"/>
                </a:solidFill>
                <a:latin typeface="Consolas" panose="020B0609020204030204" pitchFamily="49" charset="0"/>
              </a:rPr>
              <a:t>Extrusion of each square to create the rippling effect</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1</a:t>
            </a:r>
            <a:r>
              <a:rPr lang="en-US" sz="800" baseline="30000" dirty="0">
                <a:solidFill>
                  <a:srgbClr val="B31261"/>
                </a:solidFill>
                <a:latin typeface="Consolas" panose="020B0609020204030204" pitchFamily="49" charset="0"/>
              </a:rPr>
              <a:t>st</a:t>
            </a:r>
            <a:r>
              <a:rPr lang="en-US" sz="800" dirty="0">
                <a:solidFill>
                  <a:srgbClr val="B31261"/>
                </a:solidFill>
                <a:latin typeface="Consolas" panose="020B0609020204030204" pitchFamily="49" charset="0"/>
              </a:rPr>
              <a:t> and 2</a:t>
            </a:r>
            <a:r>
              <a:rPr lang="en-US" sz="800" baseline="30000" dirty="0">
                <a:solidFill>
                  <a:srgbClr val="B31261"/>
                </a:solidFill>
                <a:latin typeface="Consolas" panose="020B0609020204030204" pitchFamily="49" charset="0"/>
              </a:rPr>
              <a:t>nd</a:t>
            </a:r>
            <a:r>
              <a:rPr lang="en-US" sz="800" dirty="0">
                <a:solidFill>
                  <a:srgbClr val="B31261"/>
                </a:solidFill>
                <a:latin typeface="Consolas" panose="020B0609020204030204" pitchFamily="49" charset="0"/>
              </a:rPr>
              <a:t> is the variation of parameter C </a:t>
            </a:r>
          </a:p>
          <a:p>
            <a:r>
              <a:rPr lang="en-US" sz="800" dirty="0">
                <a:solidFill>
                  <a:srgbClr val="B31261"/>
                </a:solidFill>
                <a:latin typeface="Consolas" panose="020B0609020204030204" pitchFamily="49" charset="0"/>
              </a:rPr>
              <a:t>The 3</a:t>
            </a:r>
            <a:r>
              <a:rPr lang="en-US" sz="800" baseline="30000" dirty="0">
                <a:solidFill>
                  <a:srgbClr val="B31261"/>
                </a:solidFill>
                <a:latin typeface="Consolas" panose="020B0609020204030204" pitchFamily="49" charset="0"/>
              </a:rPr>
              <a:t>rd</a:t>
            </a:r>
            <a:r>
              <a:rPr lang="en-US" sz="800" dirty="0">
                <a:solidFill>
                  <a:srgbClr val="B31261"/>
                </a:solidFill>
                <a:latin typeface="Consolas" panose="020B0609020204030204" pitchFamily="49" charset="0"/>
              </a:rPr>
              <a:t> and 4</a:t>
            </a:r>
            <a:r>
              <a:rPr lang="en-US" sz="800" baseline="30000" dirty="0">
                <a:solidFill>
                  <a:srgbClr val="B31261"/>
                </a:solidFill>
                <a:latin typeface="Consolas" panose="020B0609020204030204" pitchFamily="49" charset="0"/>
              </a:rPr>
              <a:t>th</a:t>
            </a:r>
            <a:r>
              <a:rPr lang="en-US" sz="800" dirty="0">
                <a:solidFill>
                  <a:srgbClr val="B31261"/>
                </a:solidFill>
                <a:latin typeface="Consolas" panose="020B0609020204030204" pitchFamily="49" charset="0"/>
              </a:rPr>
              <a:t> are the variations that are possible when there are no limits to either the total dimension of the design or the maximum of number a squares that exist within each other respectively.</a:t>
            </a:r>
          </a:p>
          <a:p>
            <a:endParaRPr lang="en-GB" sz="800" dirty="0">
              <a:solidFill>
                <a:srgbClr val="B31261"/>
              </a:solidFill>
              <a:latin typeface="Consolas" panose="020B0609020204030204" pitchFamily="49" charset="0"/>
            </a:endParaRPr>
          </a:p>
        </p:txBody>
      </p:sp>
      <p:sp>
        <p:nvSpPr>
          <p:cNvPr id="39" name="TextBox 38">
            <a:extLst>
              <a:ext uri="{FF2B5EF4-FFF2-40B4-BE49-F238E27FC236}">
                <a16:creationId xmlns:a16="http://schemas.microsoft.com/office/drawing/2014/main" id="{110080E9-A1F4-FAAC-5A89-2EA3BE50218D}"/>
              </a:ext>
            </a:extLst>
          </p:cNvPr>
          <p:cNvSpPr txBox="1"/>
          <p:nvPr/>
        </p:nvSpPr>
        <p:spPr>
          <a:xfrm>
            <a:off x="6994153" y="3369360"/>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30</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12</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sp>
        <p:nvSpPr>
          <p:cNvPr id="40" name="TextBox 39">
            <a:extLst>
              <a:ext uri="{FF2B5EF4-FFF2-40B4-BE49-F238E27FC236}">
                <a16:creationId xmlns:a16="http://schemas.microsoft.com/office/drawing/2014/main" id="{E120C2A7-BAEE-8892-9BDA-AD880B49306E}"/>
              </a:ext>
            </a:extLst>
          </p:cNvPr>
          <p:cNvSpPr txBox="1"/>
          <p:nvPr/>
        </p:nvSpPr>
        <p:spPr>
          <a:xfrm>
            <a:off x="4066763" y="3375572"/>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59</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59</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3.0</a:t>
            </a:r>
          </a:p>
        </p:txBody>
      </p:sp>
      <p:sp>
        <p:nvSpPr>
          <p:cNvPr id="51" name="TextBox 50">
            <a:extLst>
              <a:ext uri="{FF2B5EF4-FFF2-40B4-BE49-F238E27FC236}">
                <a16:creationId xmlns:a16="http://schemas.microsoft.com/office/drawing/2014/main" id="{EA90D305-DD18-8054-830C-41BBEAF9FB08}"/>
              </a:ext>
            </a:extLst>
          </p:cNvPr>
          <p:cNvSpPr txBox="1"/>
          <p:nvPr/>
        </p:nvSpPr>
        <p:spPr>
          <a:xfrm>
            <a:off x="4486492" y="501250"/>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30</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1</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1.0</a:t>
            </a:r>
          </a:p>
        </p:txBody>
      </p:sp>
      <p:pic>
        <p:nvPicPr>
          <p:cNvPr id="3" name="Picture 2" descr="A black and white stairs&#10;&#10;Description automatically generated">
            <a:extLst>
              <a:ext uri="{FF2B5EF4-FFF2-40B4-BE49-F238E27FC236}">
                <a16:creationId xmlns:a16="http://schemas.microsoft.com/office/drawing/2014/main" id="{7B2CA044-746A-8F41-9CC4-E751BFD7A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763" y="1059179"/>
            <a:ext cx="2651998" cy="2237209"/>
          </a:xfrm>
          <a:prstGeom prst="rect">
            <a:avLst/>
          </a:prstGeom>
        </p:spPr>
      </p:pic>
      <p:pic>
        <p:nvPicPr>
          <p:cNvPr id="9" name="Picture 8" descr="A black and white bird&#10;&#10;Description automatically generated">
            <a:extLst>
              <a:ext uri="{FF2B5EF4-FFF2-40B4-BE49-F238E27FC236}">
                <a16:creationId xmlns:a16="http://schemas.microsoft.com/office/drawing/2014/main" id="{0A0183EF-80DC-B52E-C986-72465D231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454" y="1047356"/>
            <a:ext cx="2651997" cy="2237209"/>
          </a:xfrm>
          <a:prstGeom prst="rect">
            <a:avLst/>
          </a:prstGeom>
        </p:spPr>
      </p:pic>
      <p:sp>
        <p:nvSpPr>
          <p:cNvPr id="10" name="TextBox 9">
            <a:extLst>
              <a:ext uri="{FF2B5EF4-FFF2-40B4-BE49-F238E27FC236}">
                <a16:creationId xmlns:a16="http://schemas.microsoft.com/office/drawing/2014/main" id="{2DE21923-50EB-4230-0298-9F9FF189A81E}"/>
              </a:ext>
            </a:extLst>
          </p:cNvPr>
          <p:cNvSpPr txBox="1"/>
          <p:nvPr/>
        </p:nvSpPr>
        <p:spPr>
          <a:xfrm>
            <a:off x="6945608" y="508590"/>
            <a:ext cx="664228" cy="461665"/>
          </a:xfrm>
          <a:prstGeom prst="rect">
            <a:avLst/>
          </a:prstGeom>
          <a:noFill/>
        </p:spPr>
        <p:txBody>
          <a:bodyPr wrap="square" rtlCol="0">
            <a:spAutoFit/>
          </a:bodyPr>
          <a:lstStyle/>
          <a:p>
            <a:r>
              <a:rPr lang="en-GB" sz="800" dirty="0">
                <a:solidFill>
                  <a:srgbClr val="B31261"/>
                </a:solidFill>
                <a:latin typeface="Consolas" panose="020B0609020204030204" pitchFamily="49" charset="0"/>
              </a:rPr>
              <a:t>A = </a:t>
            </a:r>
            <a:r>
              <a:rPr lang="en-US" sz="800" dirty="0">
                <a:solidFill>
                  <a:srgbClr val="B31261"/>
                </a:solidFill>
                <a:latin typeface="Consolas" panose="020B0609020204030204" pitchFamily="49" charset="0"/>
              </a:rPr>
              <a:t>30</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B = </a:t>
            </a:r>
            <a:r>
              <a:rPr lang="en-US" sz="800" dirty="0">
                <a:solidFill>
                  <a:srgbClr val="B31261"/>
                </a:solidFill>
                <a:latin typeface="Consolas" panose="020B0609020204030204" pitchFamily="49" charset="0"/>
              </a:rPr>
              <a:t>1</a:t>
            </a:r>
            <a:endParaRPr lang="en-GB" sz="800" dirty="0">
              <a:solidFill>
                <a:srgbClr val="B31261"/>
              </a:solidFill>
              <a:latin typeface="Consolas" panose="020B0609020204030204" pitchFamily="49" charset="0"/>
            </a:endParaRPr>
          </a:p>
          <a:p>
            <a:r>
              <a:rPr lang="en-GB" sz="800" dirty="0">
                <a:solidFill>
                  <a:srgbClr val="B31261"/>
                </a:solidFill>
                <a:latin typeface="Consolas" panose="020B0609020204030204" pitchFamily="49" charset="0"/>
              </a:rPr>
              <a:t>C = 2.0</a:t>
            </a:r>
          </a:p>
        </p:txBody>
      </p:sp>
      <p:pic>
        <p:nvPicPr>
          <p:cNvPr id="12" name="Picture 11" descr="A black and white design&#10;&#10;Description automatically generated">
            <a:extLst>
              <a:ext uri="{FF2B5EF4-FFF2-40B4-BE49-F238E27FC236}">
                <a16:creationId xmlns:a16="http://schemas.microsoft.com/office/drawing/2014/main" id="{916BA950-DE80-D790-BC9F-ED89FB8AC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4560" y="3775699"/>
            <a:ext cx="2846894" cy="2776446"/>
          </a:xfrm>
          <a:prstGeom prst="rect">
            <a:avLst/>
          </a:prstGeom>
        </p:spPr>
      </p:pic>
      <p:pic>
        <p:nvPicPr>
          <p:cNvPr id="15" name="Picture 14" descr="A black and white spiral&#10;&#10;Description automatically generated">
            <a:extLst>
              <a:ext uri="{FF2B5EF4-FFF2-40B4-BE49-F238E27FC236}">
                <a16:creationId xmlns:a16="http://schemas.microsoft.com/office/drawing/2014/main" id="{FE27E0EF-0A6A-AEC2-D6BD-8A485BBB0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194" y="4119751"/>
            <a:ext cx="2638519" cy="2468900"/>
          </a:xfrm>
          <a:prstGeom prst="rect">
            <a:avLst/>
          </a:prstGeom>
        </p:spPr>
      </p:pic>
      <p:grpSp>
        <p:nvGrpSpPr>
          <p:cNvPr id="2" name="Group 1">
            <a:extLst>
              <a:ext uri="{FF2B5EF4-FFF2-40B4-BE49-F238E27FC236}">
                <a16:creationId xmlns:a16="http://schemas.microsoft.com/office/drawing/2014/main" id="{5C96F073-37F3-520B-50EB-41A148895B96}"/>
              </a:ext>
            </a:extLst>
          </p:cNvPr>
          <p:cNvGrpSpPr/>
          <p:nvPr/>
        </p:nvGrpSpPr>
        <p:grpSpPr>
          <a:xfrm>
            <a:off x="317913" y="5267213"/>
            <a:ext cx="1038224" cy="336123"/>
            <a:chOff x="317913" y="5748663"/>
            <a:chExt cx="1038224" cy="336123"/>
          </a:xfrm>
        </p:grpSpPr>
        <p:sp>
          <p:nvSpPr>
            <p:cNvPr id="8" name="TextBox 7">
              <a:extLst>
                <a:ext uri="{FF2B5EF4-FFF2-40B4-BE49-F238E27FC236}">
                  <a16:creationId xmlns:a16="http://schemas.microsoft.com/office/drawing/2014/main" id="{2FAB1987-9911-21C0-6F3A-38F7CBC659BD}"/>
                </a:ext>
              </a:extLst>
            </p:cNvPr>
            <p:cNvSpPr txBox="1"/>
            <p:nvPr/>
          </p:nvSpPr>
          <p:spPr>
            <a:xfrm>
              <a:off x="317913" y="57486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9E4CAE3-98E5-D34E-6B1C-971FF2B63442}"/>
                </a:ext>
              </a:extLst>
            </p:cNvPr>
            <p:cNvSpPr txBox="1"/>
            <p:nvPr/>
          </p:nvSpPr>
          <p:spPr>
            <a:xfrm>
              <a:off x="317913" y="5884731"/>
              <a:ext cx="1038224"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4 Different variations</a:t>
              </a:r>
            </a:p>
          </p:txBody>
        </p:sp>
      </p:grpSp>
    </p:spTree>
    <p:extLst>
      <p:ext uri="{BB962C8B-B14F-4D97-AF65-F5344CB8AC3E}">
        <p14:creationId xmlns:p14="http://schemas.microsoft.com/office/powerpoint/2010/main" val="65067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diagram of a computer network&#10;&#10;Description automatically generated with medium confidence">
            <a:extLst>
              <a:ext uri="{FF2B5EF4-FFF2-40B4-BE49-F238E27FC236}">
                <a16:creationId xmlns:a16="http://schemas.microsoft.com/office/drawing/2014/main" id="{98F5D2D0-FEB6-C8A6-52CF-B018DD5F0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05" y="805308"/>
            <a:ext cx="9350884" cy="2905717"/>
          </a:xfrm>
          <a:prstGeom prst="rect">
            <a:avLst/>
          </a:prstGeom>
        </p:spPr>
      </p:pic>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a:latin typeface="Consolas" panose="020B0609020204030204" pitchFamily="49" charset="0"/>
              </a:rPr>
              <a:t>&lt;Computational Design Thinking&gt;</a:t>
            </a:r>
            <a:endParaRPr lang="en-SG" sz="750" b="1">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a:latin typeface="Consolas" panose="020B0609020204030204" pitchFamily="49" charset="0"/>
              </a:rPr>
              <a:t>&lt;Generative Design&gt;</a:t>
            </a:r>
            <a:endParaRPr lang="en-SG" sz="750" b="1">
              <a:latin typeface="Consolas" panose="020B0609020204030204" pitchFamily="49"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a:latin typeface="Arial" panose="020B0604020202020204" pitchFamily="34" charset="0"/>
                <a:cs typeface="Arial" panose="020B0604020202020204" pitchFamily="34" charset="0"/>
              </a:rPr>
              <a:t>P3</a:t>
            </a:r>
            <a:endParaRPr lang="en-SG" sz="60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E16C5F06-FF8F-BD37-A29B-803C57641F82}"/>
              </a:ext>
            </a:extLst>
          </p:cNvPr>
          <p:cNvSpPr txBox="1"/>
          <p:nvPr/>
        </p:nvSpPr>
        <p:spPr>
          <a:xfrm>
            <a:off x="305613" y="327116"/>
            <a:ext cx="295667" cy="184666"/>
          </a:xfrm>
          <a:prstGeom prst="rect">
            <a:avLst/>
          </a:prstGeom>
          <a:noFill/>
        </p:spPr>
        <p:txBody>
          <a:bodyPr wrap="square" rtlCol="0">
            <a:spAutoFit/>
          </a:bodyPr>
          <a:lstStyle/>
          <a:p>
            <a:pPr algn="r"/>
            <a:r>
              <a:rPr lang="en-US" sz="600">
                <a:latin typeface="Arial" panose="020B0604020202020204" pitchFamily="34" charset="0"/>
                <a:cs typeface="Arial" panose="020B0604020202020204" pitchFamily="34" charset="0"/>
              </a:rPr>
              <a:t>P3</a:t>
            </a:r>
            <a:endParaRPr lang="en-SG" sz="60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5A0020E-6D5E-A9BE-D822-EC7DFEE0E4F3}"/>
              </a:ext>
            </a:extLst>
          </p:cNvPr>
          <p:cNvSpPr/>
          <p:nvPr/>
        </p:nvSpPr>
        <p:spPr>
          <a:xfrm>
            <a:off x="1293806" y="4042414"/>
            <a:ext cx="2967991" cy="2499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&lt;Parametric Code Design&gt;</a:t>
            </a:r>
          </a:p>
          <a:p>
            <a:r>
              <a:rPr lang="en-US" sz="800" dirty="0">
                <a:solidFill>
                  <a:srgbClr val="B31261"/>
                </a:solidFill>
                <a:latin typeface="Consolas" panose="020B0609020204030204" pitchFamily="49" charset="0"/>
              </a:rPr>
              <a:t>The initial square shape design was derived from the Fibonacci sequence, to form squares that radiates out from the same corner with different lengths. The series function in the initial shape is to limit the pattern to have at most a maximum of 3 squares. In the spiral design, the series function help to create the golden spiral of the Fibonacci sequence. The creation of the multiple spirals is to the create the different symmetric shapes of my parametric design when each spiral are in phase at different parameters. The sine function in the extrusion of the design is to </a:t>
            </a:r>
            <a:r>
              <a:rPr lang="en-US" sz="800" spc="-1" dirty="0">
                <a:solidFill>
                  <a:srgbClr val="B31261"/>
                </a:solidFill>
                <a:latin typeface="Consolas"/>
              </a:rPr>
              <a:t>imitate the Fibonacci sequence of a </a:t>
            </a:r>
            <a:r>
              <a:rPr lang="en-SG" sz="800" spc="-1" dirty="0">
                <a:solidFill>
                  <a:srgbClr val="B31261"/>
                </a:solidFill>
                <a:latin typeface="Consolas"/>
              </a:rPr>
              <a:t>rippling </a:t>
            </a:r>
            <a:r>
              <a:rPr lang="en-US" sz="800" spc="-1" dirty="0">
                <a:solidFill>
                  <a:srgbClr val="B31261"/>
                </a:solidFill>
                <a:latin typeface="Consolas" panose="020B0609020204030204" pitchFamily="49" charset="0"/>
              </a:rPr>
              <a:t>effect. The 3 parameters of design, the 1</a:t>
            </a:r>
            <a:r>
              <a:rPr lang="en-US" sz="800" spc="-1" baseline="30000" dirty="0">
                <a:solidFill>
                  <a:srgbClr val="B31261"/>
                </a:solidFill>
                <a:latin typeface="Consolas" panose="020B0609020204030204" pitchFamily="49" charset="0"/>
              </a:rPr>
              <a:t>st</a:t>
            </a:r>
            <a:r>
              <a:rPr lang="en-US" sz="800" spc="-1" dirty="0">
                <a:solidFill>
                  <a:srgbClr val="B31261"/>
                </a:solidFill>
                <a:latin typeface="Consolas" panose="020B0609020204030204" pitchFamily="49" charset="0"/>
              </a:rPr>
              <a:t> controls the radius of the spirals, the 2</a:t>
            </a:r>
            <a:r>
              <a:rPr lang="en-US" sz="800" spc="-1" baseline="30000" dirty="0">
                <a:solidFill>
                  <a:srgbClr val="B31261"/>
                </a:solidFill>
                <a:latin typeface="Consolas" panose="020B0609020204030204" pitchFamily="49" charset="0"/>
              </a:rPr>
              <a:t>nd</a:t>
            </a:r>
            <a:r>
              <a:rPr lang="en-US" sz="800" spc="-1" dirty="0">
                <a:solidFill>
                  <a:srgbClr val="B31261"/>
                </a:solidFill>
                <a:latin typeface="Consolas" panose="020B0609020204030204" pitchFamily="49" charset="0"/>
              </a:rPr>
              <a:t> controls the number of spirals, while the 3</a:t>
            </a:r>
            <a:r>
              <a:rPr lang="en-US" sz="800" spc="-1" baseline="30000" dirty="0">
                <a:solidFill>
                  <a:srgbClr val="B31261"/>
                </a:solidFill>
                <a:latin typeface="Consolas" panose="020B0609020204030204" pitchFamily="49" charset="0"/>
              </a:rPr>
              <a:t>rd</a:t>
            </a:r>
            <a:r>
              <a:rPr lang="en-US" sz="800" spc="-1" dirty="0">
                <a:solidFill>
                  <a:srgbClr val="B31261"/>
                </a:solidFill>
                <a:latin typeface="Consolas" panose="020B0609020204030204" pitchFamily="49" charset="0"/>
              </a:rPr>
              <a:t> controls the height of the extrusion of each square to create the rippling effect.</a:t>
            </a:r>
            <a:endParaRPr lang="en-US" sz="800" dirty="0">
              <a:solidFill>
                <a:srgbClr val="B31261"/>
              </a:solidFill>
              <a:latin typeface="Consolas" panose="020B0609020204030204" pitchFamily="49" charset="0"/>
            </a:endParaRPr>
          </a:p>
        </p:txBody>
      </p:sp>
      <p:sp>
        <p:nvSpPr>
          <p:cNvPr id="17" name="L-shape 16">
            <a:extLst>
              <a:ext uri="{FF2B5EF4-FFF2-40B4-BE49-F238E27FC236}">
                <a16:creationId xmlns:a16="http://schemas.microsoft.com/office/drawing/2014/main" id="{7849ADBB-F970-89BE-0F15-02DB79F47838}"/>
              </a:ext>
            </a:extLst>
          </p:cNvPr>
          <p:cNvSpPr/>
          <p:nvPr/>
        </p:nvSpPr>
        <p:spPr>
          <a:xfrm rot="16200000">
            <a:off x="3910624" y="-702220"/>
            <a:ext cx="1250629" cy="7575861"/>
          </a:xfrm>
          <a:prstGeom prst="corner">
            <a:avLst>
              <a:gd name="adj1" fmla="val 67482"/>
              <a:gd name="adj2" fmla="val 71499"/>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3CC4976-BC6A-02D8-435C-5B448018BE29}"/>
              </a:ext>
            </a:extLst>
          </p:cNvPr>
          <p:cNvSpPr txBox="1"/>
          <p:nvPr/>
        </p:nvSpPr>
        <p:spPr>
          <a:xfrm>
            <a:off x="3267085" y="3711025"/>
            <a:ext cx="1480510" cy="261610"/>
          </a:xfrm>
          <a:prstGeom prst="rect">
            <a:avLst/>
          </a:prstGeom>
          <a:noFill/>
        </p:spPr>
        <p:txBody>
          <a:bodyPr wrap="square" rtlCol="0">
            <a:spAutoFit/>
          </a:bodyPr>
          <a:lstStyle/>
          <a:p>
            <a:r>
              <a:rPr lang="en-US" sz="1100" dirty="0">
                <a:solidFill>
                  <a:srgbClr val="00B0F0"/>
                </a:solidFill>
              </a:rPr>
              <a:t>Extrusion of the design</a:t>
            </a:r>
          </a:p>
        </p:txBody>
      </p:sp>
      <p:sp>
        <p:nvSpPr>
          <p:cNvPr id="23" name="TextBox 22">
            <a:extLst>
              <a:ext uri="{FF2B5EF4-FFF2-40B4-BE49-F238E27FC236}">
                <a16:creationId xmlns:a16="http://schemas.microsoft.com/office/drawing/2014/main" id="{5EB243CA-01F0-5E10-960B-ED47D69906DF}"/>
              </a:ext>
            </a:extLst>
          </p:cNvPr>
          <p:cNvSpPr txBox="1"/>
          <p:nvPr/>
        </p:nvSpPr>
        <p:spPr>
          <a:xfrm>
            <a:off x="297305" y="1884160"/>
            <a:ext cx="1818319" cy="261610"/>
          </a:xfrm>
          <a:prstGeom prst="rect">
            <a:avLst/>
          </a:prstGeom>
          <a:noFill/>
        </p:spPr>
        <p:txBody>
          <a:bodyPr wrap="square" rtlCol="0">
            <a:spAutoFit/>
          </a:bodyPr>
          <a:lstStyle/>
          <a:p>
            <a:r>
              <a:rPr lang="en-US" sz="1100" dirty="0">
                <a:solidFill>
                  <a:srgbClr val="A74BEF"/>
                </a:solidFill>
              </a:rPr>
              <a:t>Parameters of the design</a:t>
            </a:r>
          </a:p>
        </p:txBody>
      </p:sp>
      <p:sp>
        <p:nvSpPr>
          <p:cNvPr id="24" name="TextBox 23">
            <a:extLst>
              <a:ext uri="{FF2B5EF4-FFF2-40B4-BE49-F238E27FC236}">
                <a16:creationId xmlns:a16="http://schemas.microsoft.com/office/drawing/2014/main" id="{6967381D-2F8A-1745-DBF3-450C3B7ECD88}"/>
              </a:ext>
            </a:extLst>
          </p:cNvPr>
          <p:cNvSpPr txBox="1"/>
          <p:nvPr/>
        </p:nvSpPr>
        <p:spPr>
          <a:xfrm>
            <a:off x="925315" y="1382347"/>
            <a:ext cx="1180312" cy="261610"/>
          </a:xfrm>
          <a:prstGeom prst="rect">
            <a:avLst/>
          </a:prstGeom>
          <a:noFill/>
        </p:spPr>
        <p:txBody>
          <a:bodyPr wrap="square" rtlCol="0">
            <a:spAutoFit/>
          </a:bodyPr>
          <a:lstStyle/>
          <a:p>
            <a:r>
              <a:rPr lang="en-US" sz="1100" dirty="0">
                <a:solidFill>
                  <a:srgbClr val="C20095"/>
                </a:solidFill>
              </a:rPr>
              <a:t>Spiral design</a:t>
            </a:r>
          </a:p>
        </p:txBody>
      </p:sp>
      <p:sp>
        <p:nvSpPr>
          <p:cNvPr id="25" name="Rectangle 24">
            <a:extLst>
              <a:ext uri="{FF2B5EF4-FFF2-40B4-BE49-F238E27FC236}">
                <a16:creationId xmlns:a16="http://schemas.microsoft.com/office/drawing/2014/main" id="{0A1C9442-9B3F-0B00-0F51-0C261D781712}"/>
              </a:ext>
            </a:extLst>
          </p:cNvPr>
          <p:cNvSpPr/>
          <p:nvPr/>
        </p:nvSpPr>
        <p:spPr>
          <a:xfrm>
            <a:off x="1885708" y="1416878"/>
            <a:ext cx="3185326" cy="1354349"/>
          </a:xfrm>
          <a:prstGeom prst="rect">
            <a:avLst/>
          </a:prstGeom>
          <a:noFill/>
          <a:ln w="38100">
            <a:solidFill>
              <a:srgbClr val="C200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505052-E9DD-D51C-26BE-E66686A2F062}"/>
              </a:ext>
            </a:extLst>
          </p:cNvPr>
          <p:cNvSpPr/>
          <p:nvPr/>
        </p:nvSpPr>
        <p:spPr>
          <a:xfrm>
            <a:off x="302819" y="736197"/>
            <a:ext cx="3844978" cy="6575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DE0B5C4-4DC9-7430-5583-B83537E13332}"/>
              </a:ext>
            </a:extLst>
          </p:cNvPr>
          <p:cNvSpPr txBox="1"/>
          <p:nvPr/>
        </p:nvSpPr>
        <p:spPr>
          <a:xfrm>
            <a:off x="4239485" y="500515"/>
            <a:ext cx="1818319" cy="430887"/>
          </a:xfrm>
          <a:prstGeom prst="rect">
            <a:avLst/>
          </a:prstGeom>
          <a:noFill/>
        </p:spPr>
        <p:txBody>
          <a:bodyPr wrap="square" rtlCol="0">
            <a:spAutoFit/>
          </a:bodyPr>
          <a:lstStyle/>
          <a:p>
            <a:r>
              <a:rPr lang="en-US" sz="1100" dirty="0">
                <a:solidFill>
                  <a:srgbClr val="FF0000"/>
                </a:solidFill>
              </a:rPr>
              <a:t>Initial shape derived from the Fibonacci sequence </a:t>
            </a:r>
          </a:p>
        </p:txBody>
      </p:sp>
      <p:sp>
        <p:nvSpPr>
          <p:cNvPr id="28" name="Rectangle 27">
            <a:extLst>
              <a:ext uri="{FF2B5EF4-FFF2-40B4-BE49-F238E27FC236}">
                <a16:creationId xmlns:a16="http://schemas.microsoft.com/office/drawing/2014/main" id="{F4ECA53C-D5AC-D79D-21F4-AE32B2D39683}"/>
              </a:ext>
            </a:extLst>
          </p:cNvPr>
          <p:cNvSpPr/>
          <p:nvPr/>
        </p:nvSpPr>
        <p:spPr>
          <a:xfrm>
            <a:off x="5128187" y="1251542"/>
            <a:ext cx="2300857" cy="151112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shape 28">
            <a:extLst>
              <a:ext uri="{FF2B5EF4-FFF2-40B4-BE49-F238E27FC236}">
                <a16:creationId xmlns:a16="http://schemas.microsoft.com/office/drawing/2014/main" id="{AF32EB73-525B-9DC8-5536-08A5CDC93A77}"/>
              </a:ext>
            </a:extLst>
          </p:cNvPr>
          <p:cNvSpPr/>
          <p:nvPr/>
        </p:nvSpPr>
        <p:spPr>
          <a:xfrm rot="10800000">
            <a:off x="7688759" y="1427220"/>
            <a:ext cx="1991625" cy="2066352"/>
          </a:xfrm>
          <a:prstGeom prst="corner">
            <a:avLst>
              <a:gd name="adj1" fmla="val 46416"/>
              <a:gd name="adj2" fmla="val 36430"/>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988D534-482A-0BF2-CCC2-176AB6A2624F}"/>
              </a:ext>
            </a:extLst>
          </p:cNvPr>
          <p:cNvSpPr txBox="1"/>
          <p:nvPr/>
        </p:nvSpPr>
        <p:spPr>
          <a:xfrm>
            <a:off x="8066384" y="1198472"/>
            <a:ext cx="2028953" cy="261610"/>
          </a:xfrm>
          <a:prstGeom prst="rect">
            <a:avLst/>
          </a:prstGeom>
          <a:noFill/>
        </p:spPr>
        <p:txBody>
          <a:bodyPr wrap="square" rtlCol="0">
            <a:spAutoFit/>
          </a:bodyPr>
          <a:lstStyle/>
          <a:p>
            <a:r>
              <a:rPr lang="en-US" sz="1100" dirty="0">
                <a:solidFill>
                  <a:srgbClr val="FFC000"/>
                </a:solidFill>
              </a:rPr>
              <a:t>Colour Function</a:t>
            </a:r>
          </a:p>
        </p:txBody>
      </p:sp>
      <p:sp>
        <p:nvSpPr>
          <p:cNvPr id="31" name="TextBox 30">
            <a:extLst>
              <a:ext uri="{FF2B5EF4-FFF2-40B4-BE49-F238E27FC236}">
                <a16:creationId xmlns:a16="http://schemas.microsoft.com/office/drawing/2014/main" id="{D3EE4BD3-4531-733F-67CC-A3A16C3D014B}"/>
              </a:ext>
            </a:extLst>
          </p:cNvPr>
          <p:cNvSpPr txBox="1"/>
          <p:nvPr/>
        </p:nvSpPr>
        <p:spPr>
          <a:xfrm>
            <a:off x="5784706" y="1005772"/>
            <a:ext cx="1609093" cy="261610"/>
          </a:xfrm>
          <a:prstGeom prst="rect">
            <a:avLst/>
          </a:prstGeom>
          <a:noFill/>
        </p:spPr>
        <p:txBody>
          <a:bodyPr wrap="square" rtlCol="0">
            <a:spAutoFit/>
          </a:bodyPr>
          <a:lstStyle/>
          <a:p>
            <a:r>
              <a:rPr lang="en-US" sz="1100" dirty="0">
                <a:solidFill>
                  <a:srgbClr val="00B050"/>
                </a:solidFill>
              </a:rPr>
              <a:t>Creating Multiple copies</a:t>
            </a:r>
          </a:p>
        </p:txBody>
      </p:sp>
      <p:pic>
        <p:nvPicPr>
          <p:cNvPr id="3" name="Picture 2">
            <a:extLst>
              <a:ext uri="{FF2B5EF4-FFF2-40B4-BE49-F238E27FC236}">
                <a16:creationId xmlns:a16="http://schemas.microsoft.com/office/drawing/2014/main" id="{63236FE2-CC40-AE12-6699-31C46666F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158" y="3856579"/>
            <a:ext cx="3627455" cy="2686419"/>
          </a:xfrm>
          <a:prstGeom prst="rect">
            <a:avLst/>
          </a:prstGeom>
        </p:spPr>
      </p:pic>
    </p:spTree>
    <p:extLst>
      <p:ext uri="{BB962C8B-B14F-4D97-AF65-F5344CB8AC3E}">
        <p14:creationId xmlns:p14="http://schemas.microsoft.com/office/powerpoint/2010/main" val="19669598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3770</TotalTime>
  <Words>976</Words>
  <Application>Microsoft Macintosh PowerPoint</Application>
  <PresentationFormat>A4 Paper (210x297 mm)</PresentationFormat>
  <Paragraphs>150</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Song Wei Jie, Eddy</cp:lastModifiedBy>
  <cp:revision>49</cp:revision>
  <dcterms:created xsi:type="dcterms:W3CDTF">2020-07-28T23:26:11Z</dcterms:created>
  <dcterms:modified xsi:type="dcterms:W3CDTF">2023-10-12T07:02:40Z</dcterms:modified>
</cp:coreProperties>
</file>